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41"/>
  </p:notesMasterIdLst>
  <p:sldIdLst>
    <p:sldId id="495" r:id="rId2"/>
    <p:sldId id="1334" r:id="rId3"/>
    <p:sldId id="1332" r:id="rId4"/>
    <p:sldId id="1333" r:id="rId5"/>
    <p:sldId id="1335" r:id="rId6"/>
    <p:sldId id="1319" r:id="rId7"/>
    <p:sldId id="1320" r:id="rId8"/>
    <p:sldId id="1042" r:id="rId9"/>
    <p:sldId id="1307" r:id="rId10"/>
    <p:sldId id="1306" r:id="rId11"/>
    <p:sldId id="1308" r:id="rId12"/>
    <p:sldId id="1309" r:id="rId13"/>
    <p:sldId id="1310" r:id="rId14"/>
    <p:sldId id="1311" r:id="rId15"/>
    <p:sldId id="1312" r:id="rId16"/>
    <p:sldId id="1313" r:id="rId17"/>
    <p:sldId id="1314" r:id="rId18"/>
    <p:sldId id="1315" r:id="rId19"/>
    <p:sldId id="1317" r:id="rId20"/>
    <p:sldId id="1316" r:id="rId21"/>
    <p:sldId id="1318" r:id="rId22"/>
    <p:sldId id="1321" r:id="rId23"/>
    <p:sldId id="1323" r:id="rId24"/>
    <p:sldId id="1322" r:id="rId25"/>
    <p:sldId id="1324" r:id="rId26"/>
    <p:sldId id="1325" r:id="rId27"/>
    <p:sldId id="1326" r:id="rId28"/>
    <p:sldId id="1327" r:id="rId29"/>
    <p:sldId id="1340" r:id="rId30"/>
    <p:sldId id="1338" r:id="rId31"/>
    <p:sldId id="1337" r:id="rId32"/>
    <p:sldId id="1339" r:id="rId33"/>
    <p:sldId id="1341" r:id="rId34"/>
    <p:sldId id="1328" r:id="rId35"/>
    <p:sldId id="1329" r:id="rId36"/>
    <p:sldId id="1330" r:id="rId37"/>
    <p:sldId id="1336" r:id="rId38"/>
    <p:sldId id="1047" r:id="rId39"/>
    <p:sldId id="494" r:id="rId4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CD2E3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854"/>
    <p:restoredTop sz="87750"/>
  </p:normalViewPr>
  <p:slideViewPr>
    <p:cSldViewPr snapToGrid="0" snapToObjects="1">
      <p:cViewPr varScale="1">
        <p:scale>
          <a:sx n="114" d="100"/>
          <a:sy n="114" d="100"/>
        </p:scale>
        <p:origin x="1032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0" Type="http://schemas.openxmlformats.org/officeDocument/2006/relationships/slide" Target="slides/slide19.xml"/><Relationship Id="rId41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030B36-324D-1040-B497-EB12F0B0E05D}" type="datetimeFigureOut">
              <a:t>2023/11/2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94CB89-4FF6-7749-8054-AA73E053C962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4761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3" Type="http://schemas.openxmlformats.org/officeDocument/2006/relationships/hyperlink" Target="https://baike.baidu.com/item/%E4%BA%8C%E8%BF%9B%E5%88%B6/361457?fromModule=lemma_inlink" TargetMode="External"/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Relationship Id="rId6" Type="http://schemas.openxmlformats.org/officeDocument/2006/relationships/hyperlink" Target="https://baike.baidu.com/item/%E7%BC%96%E7%A0%81/80092?fromModule=lemma_inlink" TargetMode="External"/><Relationship Id="rId5" Type="http://schemas.openxmlformats.org/officeDocument/2006/relationships/hyperlink" Target="https://baike.baidu.com/item/%E4%BD%8E%E7%94%B5%E5%B9%B3/6946314?fromModule=lemma_inlink" TargetMode="External"/><Relationship Id="rId4" Type="http://schemas.openxmlformats.org/officeDocument/2006/relationships/hyperlink" Target="https://baike.baidu.com/item/%E9%AB%98%E7%94%B5%E5%B9%B3/9753092?fromModule=lemma_inlink" TargetMode="Externa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g41bd77602b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3" name="Google Shape;103;g41bd77602b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62372696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94CB89-4FF6-7749-8054-AA73E053C962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668202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94CB89-4FF6-7749-8054-AA73E053C962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901842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94CB89-4FF6-7749-8054-AA73E053C962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093172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94CB89-4FF6-7749-8054-AA73E053C962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818901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94CB89-4FF6-7749-8054-AA73E053C962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406438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94CB89-4FF6-7749-8054-AA73E053C962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469828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94CB89-4FF6-7749-8054-AA73E053C962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261607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94CB89-4FF6-7749-8054-AA73E053C962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898314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94CB89-4FF6-7749-8054-AA73E053C962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63298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zh-CN" altLang="en-US" b="0" i="0">
                <a:solidFill>
                  <a:srgbClr val="333333"/>
                </a:solidFill>
                <a:effectLst/>
                <a:latin typeface="Helvetica Neue" panose="02000503000000020004" pitchFamily="2" charset="0"/>
              </a:rPr>
              <a:t>在计算机中，所有的数据在存储和运算时都要使用</a:t>
            </a:r>
            <a:r>
              <a:rPr lang="zh-CN" altLang="en-US" b="0" i="0" u="none" strike="noStrike">
                <a:solidFill>
                  <a:srgbClr val="136EC2"/>
                </a:solidFill>
                <a:effectLst/>
                <a:latin typeface="Helvetica Neue" panose="02000503000000020004" pitchFamily="2" charset="0"/>
                <a:hlinkClick r:id="rId3"/>
              </a:rPr>
              <a:t>二进制</a:t>
            </a:r>
            <a:r>
              <a:rPr lang="zh-CN" altLang="en-US" b="0" i="0">
                <a:solidFill>
                  <a:srgbClr val="333333"/>
                </a:solidFill>
                <a:effectLst/>
                <a:latin typeface="Helvetica Neue" panose="02000503000000020004" pitchFamily="2" charset="0"/>
              </a:rPr>
              <a:t>数表示（因为计算机用</a:t>
            </a:r>
            <a:r>
              <a:rPr lang="zh-CN" altLang="en-US" b="0" i="0" u="none" strike="noStrike">
                <a:solidFill>
                  <a:srgbClr val="136EC2"/>
                </a:solidFill>
                <a:effectLst/>
                <a:latin typeface="Helvetica Neue" panose="02000503000000020004" pitchFamily="2" charset="0"/>
                <a:hlinkClick r:id="rId4"/>
              </a:rPr>
              <a:t>高电平</a:t>
            </a:r>
            <a:r>
              <a:rPr lang="zh-CN" altLang="en-US" b="0" i="0">
                <a:solidFill>
                  <a:srgbClr val="333333"/>
                </a:solidFill>
                <a:effectLst/>
                <a:latin typeface="Helvetica Neue" panose="02000503000000020004" pitchFamily="2" charset="0"/>
              </a:rPr>
              <a:t>和</a:t>
            </a:r>
            <a:r>
              <a:rPr lang="zh-CN" altLang="en-US" b="0" i="0" u="none" strike="noStrike">
                <a:solidFill>
                  <a:srgbClr val="136EC2"/>
                </a:solidFill>
                <a:effectLst/>
                <a:latin typeface="Helvetica Neue" panose="02000503000000020004" pitchFamily="2" charset="0"/>
                <a:hlinkClick r:id="rId5"/>
              </a:rPr>
              <a:t>低电平</a:t>
            </a:r>
            <a:r>
              <a:rPr lang="zh-CN" altLang="en-US" b="0" i="0">
                <a:solidFill>
                  <a:srgbClr val="333333"/>
                </a:solidFill>
                <a:effectLst/>
                <a:latin typeface="Helvetica Neue" panose="02000503000000020004" pitchFamily="2" charset="0"/>
              </a:rPr>
              <a:t>分别表示</a:t>
            </a:r>
            <a:r>
              <a:rPr lang="en-US" altLang="zh-CN" b="0" i="0">
                <a:solidFill>
                  <a:srgbClr val="333333"/>
                </a:solidFill>
                <a:effectLst/>
                <a:latin typeface="Helvetica Neue" panose="02000503000000020004" pitchFamily="2" charset="0"/>
              </a:rPr>
              <a:t>1</a:t>
            </a:r>
            <a:r>
              <a:rPr lang="zh-CN" altLang="en-US" b="0" i="0">
                <a:solidFill>
                  <a:srgbClr val="333333"/>
                </a:solidFill>
                <a:effectLst/>
                <a:latin typeface="Helvetica Neue" panose="02000503000000020004" pitchFamily="2" charset="0"/>
              </a:rPr>
              <a:t>和</a:t>
            </a:r>
            <a:r>
              <a:rPr lang="en-US" altLang="zh-CN" b="0" i="0">
                <a:solidFill>
                  <a:srgbClr val="333333"/>
                </a:solidFill>
                <a:effectLst/>
                <a:latin typeface="Helvetica Neue" panose="02000503000000020004" pitchFamily="2" charset="0"/>
              </a:rPr>
              <a:t>0</a:t>
            </a:r>
            <a:r>
              <a:rPr lang="zh-CN" altLang="en-US" b="0" i="0">
                <a:solidFill>
                  <a:srgbClr val="333333"/>
                </a:solidFill>
                <a:effectLst/>
                <a:latin typeface="Helvetica Neue" panose="02000503000000020004" pitchFamily="2" charset="0"/>
              </a:rPr>
              <a:t>），例如，像</a:t>
            </a:r>
            <a:r>
              <a:rPr lang="en-US" b="0" i="0">
                <a:solidFill>
                  <a:srgbClr val="333333"/>
                </a:solidFill>
                <a:effectLst/>
                <a:latin typeface="Helvetica Neue" panose="02000503000000020004" pitchFamily="2" charset="0"/>
              </a:rPr>
              <a:t>a、b、c、d</a:t>
            </a:r>
            <a:r>
              <a:rPr lang="zh-CN" altLang="en-US" b="0" i="0">
                <a:solidFill>
                  <a:srgbClr val="333333"/>
                </a:solidFill>
                <a:effectLst/>
                <a:latin typeface="Helvetica Neue" panose="02000503000000020004" pitchFamily="2" charset="0"/>
              </a:rPr>
              <a:t>这样的</a:t>
            </a:r>
            <a:r>
              <a:rPr lang="en-US" altLang="zh-CN" b="0" i="0">
                <a:solidFill>
                  <a:srgbClr val="333333"/>
                </a:solidFill>
                <a:effectLst/>
                <a:latin typeface="Helvetica Neue" panose="02000503000000020004" pitchFamily="2" charset="0"/>
              </a:rPr>
              <a:t>52</a:t>
            </a:r>
            <a:r>
              <a:rPr lang="zh-CN" altLang="en-US" b="0" i="0">
                <a:solidFill>
                  <a:srgbClr val="333333"/>
                </a:solidFill>
                <a:effectLst/>
                <a:latin typeface="Helvetica Neue" panose="02000503000000020004" pitchFamily="2" charset="0"/>
              </a:rPr>
              <a:t>个字母（包括大写）以及</a:t>
            </a:r>
            <a:r>
              <a:rPr lang="en-US" altLang="zh-CN" b="0" i="0">
                <a:solidFill>
                  <a:srgbClr val="333333"/>
                </a:solidFill>
                <a:effectLst/>
                <a:latin typeface="Helvetica Neue" panose="02000503000000020004" pitchFamily="2" charset="0"/>
              </a:rPr>
              <a:t>0</a:t>
            </a:r>
            <a:r>
              <a:rPr lang="zh-CN" altLang="en-US" b="0" i="0">
                <a:solidFill>
                  <a:srgbClr val="333333"/>
                </a:solidFill>
                <a:effectLst/>
                <a:latin typeface="Helvetica Neue" panose="02000503000000020004" pitchFamily="2" charset="0"/>
              </a:rPr>
              <a:t>、</a:t>
            </a:r>
            <a:r>
              <a:rPr lang="en-US" altLang="zh-CN" b="0" i="0">
                <a:solidFill>
                  <a:srgbClr val="333333"/>
                </a:solidFill>
                <a:effectLst/>
                <a:latin typeface="Helvetica Neue" panose="02000503000000020004" pitchFamily="2" charset="0"/>
              </a:rPr>
              <a:t>1</a:t>
            </a:r>
            <a:r>
              <a:rPr lang="zh-CN" altLang="en-US" b="0" i="0">
                <a:solidFill>
                  <a:srgbClr val="333333"/>
                </a:solidFill>
                <a:effectLst/>
                <a:latin typeface="Helvetica Neue" panose="02000503000000020004" pitchFamily="2" charset="0"/>
              </a:rPr>
              <a:t>等数字还有一些常用的符号（例如*、</a:t>
            </a:r>
            <a:r>
              <a:rPr lang="en-US" altLang="zh-CN" b="0" i="0">
                <a:solidFill>
                  <a:srgbClr val="333333"/>
                </a:solidFill>
                <a:effectLst/>
                <a:latin typeface="Helvetica Neue" panose="02000503000000020004" pitchFamily="2" charset="0"/>
              </a:rPr>
              <a:t>#</a:t>
            </a:r>
            <a:r>
              <a:rPr lang="zh-CN" altLang="en-US" b="0" i="0">
                <a:solidFill>
                  <a:srgbClr val="333333"/>
                </a:solidFill>
                <a:effectLst/>
                <a:latin typeface="Helvetica Neue" panose="02000503000000020004" pitchFamily="2" charset="0"/>
              </a:rPr>
              <a:t>、</a:t>
            </a:r>
            <a:r>
              <a:rPr lang="en-US" altLang="zh-CN" b="0" i="0">
                <a:solidFill>
                  <a:srgbClr val="333333"/>
                </a:solidFill>
                <a:effectLst/>
                <a:latin typeface="Helvetica Neue" panose="02000503000000020004" pitchFamily="2" charset="0"/>
              </a:rPr>
              <a:t>@</a:t>
            </a:r>
            <a:r>
              <a:rPr lang="zh-CN" altLang="en-US" b="0" i="0">
                <a:solidFill>
                  <a:srgbClr val="333333"/>
                </a:solidFill>
                <a:effectLst/>
                <a:latin typeface="Helvetica Neue" panose="02000503000000020004" pitchFamily="2" charset="0"/>
              </a:rPr>
              <a:t>等）在计算机中存储时也要使用二进制数来表示，而具体用哪些二进制数字表示哪个符号，当然每个人都可以约定自己的一套（这就叫编码），而大家如果要想互相通信而不造成混乱，那么大家就必须使用相同的编码规则，于是美国有关的标准化组织就出台了</a:t>
            </a:r>
            <a:r>
              <a:rPr lang="en-US" b="0" i="0">
                <a:solidFill>
                  <a:srgbClr val="333333"/>
                </a:solidFill>
                <a:effectLst/>
                <a:latin typeface="Helvetica Neue" panose="02000503000000020004" pitchFamily="2" charset="0"/>
              </a:rPr>
              <a:t>ASCII</a:t>
            </a:r>
            <a:r>
              <a:rPr lang="zh-CN" altLang="en-US" b="0" i="0" u="none" strike="noStrike">
                <a:solidFill>
                  <a:srgbClr val="136EC2"/>
                </a:solidFill>
                <a:effectLst/>
                <a:latin typeface="Helvetica Neue" panose="02000503000000020004" pitchFamily="2" charset="0"/>
                <a:hlinkClick r:id="rId6"/>
              </a:rPr>
              <a:t>编码</a:t>
            </a:r>
            <a:r>
              <a:rPr lang="zh-CN" altLang="en-US" b="0" i="0">
                <a:solidFill>
                  <a:srgbClr val="333333"/>
                </a:solidFill>
                <a:effectLst/>
                <a:latin typeface="Helvetica Neue" panose="02000503000000020004" pitchFamily="2" charset="0"/>
              </a:rPr>
              <a:t>，统一规定了上述常用符号用哪些二进制数来表示</a:t>
            </a:r>
            <a:r>
              <a:rPr lang="zh-CN" altLang="en-US" b="0" i="0" baseline="30000">
                <a:solidFill>
                  <a:srgbClr val="3366CC"/>
                </a:solidFill>
                <a:effectLst/>
                <a:latin typeface="Helvetica Neue" panose="02000503000000020004" pitchFamily="2" charset="0"/>
              </a:rPr>
              <a:t> </a:t>
            </a:r>
            <a:r>
              <a:rPr lang="en-US" altLang="zh-CN" b="0" i="0" baseline="30000">
                <a:solidFill>
                  <a:srgbClr val="3366CC"/>
                </a:solidFill>
                <a:effectLst/>
                <a:latin typeface="Helvetica Neue" panose="02000503000000020004" pitchFamily="2" charset="0"/>
              </a:rPr>
              <a:t>[2]</a:t>
            </a:r>
            <a:r>
              <a:rPr lang="zh-CN" altLang="en-US" b="0" i="0" u="none" strike="noStrike">
                <a:solidFill>
                  <a:srgbClr val="136EC2"/>
                </a:solidFill>
                <a:effectLst/>
                <a:latin typeface="Helvetica Neue" panose="02000503000000020004" pitchFamily="2" charset="0"/>
              </a:rPr>
              <a:t> </a:t>
            </a:r>
            <a:r>
              <a:rPr lang="zh-CN" altLang="en-US" b="0" i="0">
                <a:solidFill>
                  <a:srgbClr val="333333"/>
                </a:solidFill>
                <a:effectLst/>
                <a:latin typeface="Helvetica Neue" panose="02000503000000020004" pitchFamily="2" charset="0"/>
              </a:rPr>
              <a:t> 。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94CB89-4FF6-7749-8054-AA73E053C962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66555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94CB89-4FF6-7749-8054-AA73E053C962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143883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94CB89-4FF6-7749-8054-AA73E053C962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990826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94CB89-4FF6-7749-8054-AA73E053C962}" type="slidenum">
              <a:rPr lang="en-US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8038144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94CB89-4FF6-7749-8054-AA73E053C962}" type="slidenum">
              <a:rPr lang="en-US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2599147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94CB89-4FF6-7749-8054-AA73E053C962}" type="slidenum">
              <a:rPr lang="en-US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2706870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94CB89-4FF6-7749-8054-AA73E053C962}" type="slidenum">
              <a:rPr lang="en-US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5638590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94CB89-4FF6-7749-8054-AA73E053C962}" type="slidenum">
              <a:rPr lang="en-US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8682934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94CB89-4FF6-7749-8054-AA73E053C962}" type="slidenum">
              <a:rPr lang="en-US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3875077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94CB89-4FF6-7749-8054-AA73E053C962}" type="slidenum">
              <a:rPr lang="en-US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5615051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94CB89-4FF6-7749-8054-AA73E053C962}" type="slidenum">
              <a:rPr lang="en-US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7870368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94CB89-4FF6-7749-8054-AA73E053C962}" type="slidenum">
              <a:rPr lang="en-US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47028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94CB89-4FF6-7749-8054-AA73E053C962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8095077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94CB89-4FF6-7749-8054-AA73E053C962}" type="slidenum">
              <a:rPr lang="en-US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8709777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94CB89-4FF6-7749-8054-AA73E053C962}" type="slidenum">
              <a:rPr lang="en-US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1787367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94CB89-4FF6-7749-8054-AA73E053C962}" type="slidenum">
              <a:rPr lang="en-US"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906830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94CB89-4FF6-7749-8054-AA73E053C962}" type="slidenum">
              <a:rPr lang="en-US"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5220211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94CB89-4FF6-7749-8054-AA73E053C962}" type="slidenum">
              <a:rPr lang="en-US"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707355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94CB89-4FF6-7749-8054-AA73E053C962}" type="slidenum">
              <a:rPr lang="en-US"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8876472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g41bd77602b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3" name="Google Shape;103;g41bd77602b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10968923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94CB89-4FF6-7749-8054-AA73E053C962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099617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94CB89-4FF6-7749-8054-AA73E053C962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144572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94CB89-4FF6-7749-8054-AA73E053C962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663057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94CB89-4FF6-7749-8054-AA73E053C962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357453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94CB89-4FF6-7749-8054-AA73E053C962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29255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94CB89-4FF6-7749-8054-AA73E053C962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63784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 slid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415611" y="992767"/>
            <a:ext cx="11360800" cy="2736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415600" y="3778833"/>
            <a:ext cx="11360800" cy="105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6513387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 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415600" y="1474833"/>
            <a:ext cx="11360800" cy="2618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415600" y="4202967"/>
            <a:ext cx="11360800" cy="1734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57189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1219170" lvl="1" indent="-423323" algn="ctr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2pPr>
            <a:lvl3pPr marL="1828754" lvl="2" indent="-423323" algn="ctr">
              <a:spcBef>
                <a:spcPts val="2133"/>
              </a:spcBef>
              <a:spcAft>
                <a:spcPts val="0"/>
              </a:spcAft>
              <a:buSzPts val="1400"/>
              <a:buChar char="■"/>
              <a:defRPr/>
            </a:lvl3pPr>
            <a:lvl4pPr marL="2438339" lvl="3" indent="-423323" algn="ctr">
              <a:spcBef>
                <a:spcPts val="2133"/>
              </a:spcBef>
              <a:spcAft>
                <a:spcPts val="0"/>
              </a:spcAft>
              <a:buSzPts val="1400"/>
              <a:buChar char="●"/>
              <a:defRPr/>
            </a:lvl4pPr>
            <a:lvl5pPr marL="3047924" lvl="4" indent="-423323" algn="ctr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5pPr>
            <a:lvl6pPr marL="3657509" lvl="5" indent="-423323" algn="ctr">
              <a:spcBef>
                <a:spcPts val="2133"/>
              </a:spcBef>
              <a:spcAft>
                <a:spcPts val="0"/>
              </a:spcAft>
              <a:buSzPts val="1400"/>
              <a:buChar char="■"/>
              <a:defRPr/>
            </a:lvl6pPr>
            <a:lvl7pPr marL="4267093" lvl="6" indent="-423323" algn="ctr">
              <a:spcBef>
                <a:spcPts val="2133"/>
              </a:spcBef>
              <a:spcAft>
                <a:spcPts val="0"/>
              </a:spcAft>
              <a:buSzPts val="1400"/>
              <a:buChar char="●"/>
              <a:defRPr/>
            </a:lvl7pPr>
            <a:lvl8pPr marL="4876678" lvl="7" indent="-423323" algn="ctr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8pPr>
            <a:lvl9pPr marL="5486263" lvl="8" indent="-423323" algn="ctr">
              <a:spcBef>
                <a:spcPts val="2133"/>
              </a:spcBef>
              <a:spcAft>
                <a:spcPts val="2133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3251673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 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415600" y="2867800"/>
            <a:ext cx="11360800" cy="1122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5539800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57189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1219170" lvl="1" indent="-423323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2pPr>
            <a:lvl3pPr marL="1828754" lvl="2" indent="-423323">
              <a:spcBef>
                <a:spcPts val="2133"/>
              </a:spcBef>
              <a:spcAft>
                <a:spcPts val="0"/>
              </a:spcAft>
              <a:buSzPts val="1400"/>
              <a:buChar char="■"/>
              <a:defRPr/>
            </a:lvl3pPr>
            <a:lvl4pPr marL="2438339" lvl="3" indent="-423323">
              <a:spcBef>
                <a:spcPts val="2133"/>
              </a:spcBef>
              <a:spcAft>
                <a:spcPts val="0"/>
              </a:spcAft>
              <a:buSzPts val="1400"/>
              <a:buChar char="●"/>
              <a:defRPr/>
            </a:lvl4pPr>
            <a:lvl5pPr marL="3047924" lvl="4" indent="-423323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5pPr>
            <a:lvl6pPr marL="3657509" lvl="5" indent="-423323">
              <a:spcBef>
                <a:spcPts val="2133"/>
              </a:spcBef>
              <a:spcAft>
                <a:spcPts val="0"/>
              </a:spcAft>
              <a:buSzPts val="1400"/>
              <a:buChar char="■"/>
              <a:defRPr/>
            </a:lvl6pPr>
            <a:lvl7pPr marL="4267093" lvl="6" indent="-423323">
              <a:spcBef>
                <a:spcPts val="2133"/>
              </a:spcBef>
              <a:spcAft>
                <a:spcPts val="0"/>
              </a:spcAft>
              <a:buSzPts val="1400"/>
              <a:buChar char="●"/>
              <a:defRPr/>
            </a:lvl7pPr>
            <a:lvl8pPr marL="4876678" lvl="7" indent="-423323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8pPr>
            <a:lvl9pPr marL="5486263" lvl="8" indent="-423323">
              <a:spcBef>
                <a:spcPts val="2133"/>
              </a:spcBef>
              <a:spcAft>
                <a:spcPts val="2133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4706094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 and two 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53332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867"/>
            </a:lvl1pPr>
            <a:lvl2pPr marL="1219170" lvl="1" indent="-40639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2pPr>
            <a:lvl3pPr marL="1828754" lvl="2" indent="-406390">
              <a:spcBef>
                <a:spcPts val="2133"/>
              </a:spcBef>
              <a:spcAft>
                <a:spcPts val="0"/>
              </a:spcAft>
              <a:buSzPts val="1200"/>
              <a:buChar char="■"/>
              <a:defRPr sz="1600"/>
            </a:lvl3pPr>
            <a:lvl4pPr marL="2438339" lvl="3" indent="-406390">
              <a:spcBef>
                <a:spcPts val="2133"/>
              </a:spcBef>
              <a:spcAft>
                <a:spcPts val="0"/>
              </a:spcAft>
              <a:buSzPts val="1200"/>
              <a:buChar char="●"/>
              <a:defRPr sz="1600"/>
            </a:lvl4pPr>
            <a:lvl5pPr marL="3047924" lvl="4" indent="-40639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5pPr>
            <a:lvl6pPr marL="3657509" lvl="5" indent="-406390">
              <a:spcBef>
                <a:spcPts val="2133"/>
              </a:spcBef>
              <a:spcAft>
                <a:spcPts val="0"/>
              </a:spcAft>
              <a:buSzPts val="1200"/>
              <a:buChar char="■"/>
              <a:defRPr sz="1600"/>
            </a:lvl6pPr>
            <a:lvl7pPr marL="4267093" lvl="6" indent="-406390">
              <a:spcBef>
                <a:spcPts val="2133"/>
              </a:spcBef>
              <a:spcAft>
                <a:spcPts val="0"/>
              </a:spcAft>
              <a:buSzPts val="1200"/>
              <a:buChar char="●"/>
              <a:defRPr sz="1600"/>
            </a:lvl7pPr>
            <a:lvl8pPr marL="4876678" lvl="7" indent="-40639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8pPr>
            <a:lvl9pPr marL="5486263" lvl="8" indent="-406390">
              <a:spcBef>
                <a:spcPts val="2133"/>
              </a:spcBef>
              <a:spcAft>
                <a:spcPts val="2133"/>
              </a:spcAft>
              <a:buSzPts val="1200"/>
              <a:buChar char="■"/>
              <a:defRPr sz="16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6443200" y="1536633"/>
            <a:ext cx="53332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867"/>
            </a:lvl1pPr>
            <a:lvl2pPr marL="1219170" lvl="1" indent="-40639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2pPr>
            <a:lvl3pPr marL="1828754" lvl="2" indent="-406390">
              <a:spcBef>
                <a:spcPts val="2133"/>
              </a:spcBef>
              <a:spcAft>
                <a:spcPts val="0"/>
              </a:spcAft>
              <a:buSzPts val="1200"/>
              <a:buChar char="■"/>
              <a:defRPr sz="1600"/>
            </a:lvl3pPr>
            <a:lvl4pPr marL="2438339" lvl="3" indent="-406390">
              <a:spcBef>
                <a:spcPts val="2133"/>
              </a:spcBef>
              <a:spcAft>
                <a:spcPts val="0"/>
              </a:spcAft>
              <a:buSzPts val="1200"/>
              <a:buChar char="●"/>
              <a:defRPr sz="1600"/>
            </a:lvl4pPr>
            <a:lvl5pPr marL="3047924" lvl="4" indent="-40639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5pPr>
            <a:lvl6pPr marL="3657509" lvl="5" indent="-406390">
              <a:spcBef>
                <a:spcPts val="2133"/>
              </a:spcBef>
              <a:spcAft>
                <a:spcPts val="0"/>
              </a:spcAft>
              <a:buSzPts val="1200"/>
              <a:buChar char="■"/>
              <a:defRPr sz="1600"/>
            </a:lvl6pPr>
            <a:lvl7pPr marL="4267093" lvl="6" indent="-406390">
              <a:spcBef>
                <a:spcPts val="2133"/>
              </a:spcBef>
              <a:spcAft>
                <a:spcPts val="0"/>
              </a:spcAft>
              <a:buSzPts val="1200"/>
              <a:buChar char="●"/>
              <a:defRPr sz="1600"/>
            </a:lvl7pPr>
            <a:lvl8pPr marL="4876678" lvl="7" indent="-40639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8pPr>
            <a:lvl9pPr marL="5486263" lvl="8" indent="-406390">
              <a:spcBef>
                <a:spcPts val="2133"/>
              </a:spcBef>
              <a:spcAft>
                <a:spcPts val="2133"/>
              </a:spcAft>
              <a:buSzPts val="1200"/>
              <a:buChar char="■"/>
              <a:defRPr sz="16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4512553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 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9926092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 column 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415600" y="740800"/>
            <a:ext cx="3744000" cy="1007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415600" y="1852800"/>
            <a:ext cx="3744000" cy="4239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0639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600"/>
            </a:lvl1pPr>
            <a:lvl2pPr marL="1219170" lvl="1" indent="-40639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2pPr>
            <a:lvl3pPr marL="1828754" lvl="2" indent="-406390">
              <a:spcBef>
                <a:spcPts val="2133"/>
              </a:spcBef>
              <a:spcAft>
                <a:spcPts val="0"/>
              </a:spcAft>
              <a:buSzPts val="1200"/>
              <a:buChar char="■"/>
              <a:defRPr sz="1600"/>
            </a:lvl3pPr>
            <a:lvl4pPr marL="2438339" lvl="3" indent="-406390">
              <a:spcBef>
                <a:spcPts val="2133"/>
              </a:spcBef>
              <a:spcAft>
                <a:spcPts val="0"/>
              </a:spcAft>
              <a:buSzPts val="1200"/>
              <a:buChar char="●"/>
              <a:defRPr sz="1600"/>
            </a:lvl4pPr>
            <a:lvl5pPr marL="3047924" lvl="4" indent="-40639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5pPr>
            <a:lvl6pPr marL="3657509" lvl="5" indent="-406390">
              <a:spcBef>
                <a:spcPts val="2133"/>
              </a:spcBef>
              <a:spcAft>
                <a:spcPts val="0"/>
              </a:spcAft>
              <a:buSzPts val="1200"/>
              <a:buChar char="■"/>
              <a:defRPr sz="1600"/>
            </a:lvl6pPr>
            <a:lvl7pPr marL="4267093" lvl="6" indent="-406390">
              <a:spcBef>
                <a:spcPts val="2133"/>
              </a:spcBef>
              <a:spcAft>
                <a:spcPts val="0"/>
              </a:spcAft>
              <a:buSzPts val="1200"/>
              <a:buChar char="●"/>
              <a:defRPr sz="1600"/>
            </a:lvl7pPr>
            <a:lvl8pPr marL="4876678" lvl="7" indent="-40639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8pPr>
            <a:lvl9pPr marL="5486263" lvl="8" indent="-406390">
              <a:spcBef>
                <a:spcPts val="2133"/>
              </a:spcBef>
              <a:spcAft>
                <a:spcPts val="2133"/>
              </a:spcAft>
              <a:buSzPts val="1200"/>
              <a:buChar char="■"/>
              <a:defRPr sz="16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41767144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 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653667" y="600200"/>
            <a:ext cx="8490400" cy="5454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2959296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 title and 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6096000" y="33"/>
            <a:ext cx="6096000" cy="68580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354000" y="1644233"/>
            <a:ext cx="5393600" cy="1976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354000" y="3737433"/>
            <a:ext cx="5393600" cy="164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6586000" y="965600"/>
            <a:ext cx="5116000" cy="4926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609585" lvl="0" indent="-457189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>
                <a:solidFill>
                  <a:schemeClr val="dk1"/>
                </a:solidFill>
              </a:defRPr>
            </a:lvl1pPr>
            <a:lvl2pPr marL="1219170" lvl="1" indent="-423323"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2pPr>
            <a:lvl3pPr marL="1828754" lvl="2" indent="-423323"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3pPr>
            <a:lvl4pPr marL="2438339" lvl="3" indent="-423323"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>
                <a:solidFill>
                  <a:schemeClr val="dk1"/>
                </a:solidFill>
              </a:defRPr>
            </a:lvl4pPr>
            <a:lvl5pPr marL="3047924" lvl="4" indent="-423323"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5pPr>
            <a:lvl6pPr marL="3657509" lvl="5" indent="-423323"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6pPr>
            <a:lvl7pPr marL="4267093" lvl="6" indent="-423323"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>
                <a:solidFill>
                  <a:schemeClr val="dk1"/>
                </a:solidFill>
              </a:defRPr>
            </a:lvl7pPr>
            <a:lvl8pPr marL="4876678" lvl="7" indent="-423323"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8pPr>
            <a:lvl9pPr marL="5486263" lvl="8" indent="-423323">
              <a:spcBef>
                <a:spcPts val="2133"/>
              </a:spcBef>
              <a:spcAft>
                <a:spcPts val="2133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6179005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415600" y="5640767"/>
            <a:ext cx="7998400" cy="806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609585" lvl="0" indent="-30479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8404913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Char char="●"/>
              <a:defRPr sz="1800">
                <a:solidFill>
                  <a:schemeClr val="lt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○"/>
              <a:defRPr>
                <a:solidFill>
                  <a:schemeClr val="lt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■"/>
              <a:defRPr>
                <a:solidFill>
                  <a:schemeClr val="lt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●"/>
              <a:defRPr>
                <a:solidFill>
                  <a:schemeClr val="lt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○"/>
              <a:defRPr>
                <a:solidFill>
                  <a:schemeClr val="lt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■"/>
              <a:defRPr>
                <a:solidFill>
                  <a:schemeClr val="lt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●"/>
              <a:defRPr>
                <a:solidFill>
                  <a:schemeClr val="lt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○"/>
              <a:defRPr>
                <a:solidFill>
                  <a:schemeClr val="lt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lt2"/>
              </a:buClr>
              <a:buSzPts val="1400"/>
              <a:buChar char="■"/>
              <a:defRPr>
                <a:solidFill>
                  <a:schemeClr val="lt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333">
                <a:solidFill>
                  <a:schemeClr val="lt2"/>
                </a:solidFill>
              </a:defRPr>
            </a:lvl1pPr>
            <a:lvl2pPr lvl="1" algn="r">
              <a:buNone/>
              <a:defRPr sz="1333">
                <a:solidFill>
                  <a:schemeClr val="lt2"/>
                </a:solidFill>
              </a:defRPr>
            </a:lvl2pPr>
            <a:lvl3pPr lvl="2" algn="r">
              <a:buNone/>
              <a:defRPr sz="1333">
                <a:solidFill>
                  <a:schemeClr val="lt2"/>
                </a:solidFill>
              </a:defRPr>
            </a:lvl3pPr>
            <a:lvl4pPr lvl="3" algn="r">
              <a:buNone/>
              <a:defRPr sz="1333">
                <a:solidFill>
                  <a:schemeClr val="lt2"/>
                </a:solidFill>
              </a:defRPr>
            </a:lvl4pPr>
            <a:lvl5pPr lvl="4" algn="r">
              <a:buNone/>
              <a:defRPr sz="1333">
                <a:solidFill>
                  <a:schemeClr val="lt2"/>
                </a:solidFill>
              </a:defRPr>
            </a:lvl5pPr>
            <a:lvl6pPr lvl="5" algn="r">
              <a:buNone/>
              <a:defRPr sz="1333">
                <a:solidFill>
                  <a:schemeClr val="lt2"/>
                </a:solidFill>
              </a:defRPr>
            </a:lvl6pPr>
            <a:lvl7pPr lvl="6" algn="r">
              <a:buNone/>
              <a:defRPr sz="1333">
                <a:solidFill>
                  <a:schemeClr val="lt2"/>
                </a:solidFill>
              </a:defRPr>
            </a:lvl7pPr>
            <a:lvl8pPr lvl="7" algn="r">
              <a:buNone/>
              <a:defRPr sz="1333">
                <a:solidFill>
                  <a:schemeClr val="lt2"/>
                </a:solidFill>
              </a:defRPr>
            </a:lvl8pPr>
            <a:lvl9pPr lvl="8" algn="r">
              <a:buNone/>
              <a:defRPr sz="1333">
                <a:solidFill>
                  <a:schemeClr val="lt2"/>
                </a:solidFill>
              </a:defRPr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3992974796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hyperlink" Target="https://cs2022.readthedocs.io/en/latest/function/hw3.html#distance" TargetMode="External"/><Relationship Id="rId1" Type="http://schemas.openxmlformats.org/officeDocument/2006/relationships/slideLayout" Target="../slideLayouts/slideLayout3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3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hyperlink" Target="https://cs2022.readthedocs.io/en/latest/function/hw3.html#solve-equation" TargetMode="External"/><Relationship Id="rId1" Type="http://schemas.openxmlformats.org/officeDocument/2006/relationships/slideLayout" Target="../slideLayouts/slideLayout3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3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3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3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3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3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26"/>
          <p:cNvSpPr txBox="1">
            <a:spLocks noGrp="1"/>
          </p:cNvSpPr>
          <p:nvPr>
            <p:ph type="title"/>
          </p:nvPr>
        </p:nvSpPr>
        <p:spPr>
          <a:xfrm>
            <a:off x="415600" y="2867800"/>
            <a:ext cx="11360800" cy="11224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r>
              <a:rPr lang="en-US" dirty="0" err="1"/>
              <a:t>信息技术</a:t>
            </a:r>
            <a:r>
              <a:rPr lang="zh-CN" altLang="en-US" dirty="0"/>
              <a:t> </a:t>
            </a:r>
            <a:r>
              <a:rPr lang="en-US" dirty="0" err="1"/>
              <a:t>第九周</a:t>
            </a:r>
            <a:br>
              <a:rPr lang="en-US" dirty="0"/>
            </a:br>
            <a:endParaRPr dirty="0"/>
          </a:p>
        </p:txBody>
      </p:sp>
      <p:pic>
        <p:nvPicPr>
          <p:cNvPr id="5" name="Picture 4" descr="long_logo">
            <a:extLst>
              <a:ext uri="{FF2B5EF4-FFF2-40B4-BE49-F238E27FC236}">
                <a16:creationId xmlns:a16="http://schemas.microsoft.com/office/drawing/2014/main" id="{D7082FA4-023F-4A47-9496-5C807BF43E1F}"/>
              </a:ext>
            </a:extLst>
          </p:cNvPr>
          <p:cNvPicPr>
            <a:picLocks noChangeAspect="1"/>
          </p:cNvPicPr>
          <p:nvPr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604" y="368934"/>
            <a:ext cx="3517979" cy="914400"/>
          </a:xfrm>
          <a:prstGeom prst="rect">
            <a:avLst/>
          </a:prstGeom>
          <a:noFill/>
          <a:ln>
            <a:noFill/>
          </a:ln>
          <a:effectLst/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8A9EED51-90AC-362B-8982-200E0C4E80C9}"/>
              </a:ext>
            </a:extLst>
          </p:cNvPr>
          <p:cNvSpPr txBox="1"/>
          <p:nvPr/>
        </p:nvSpPr>
        <p:spPr>
          <a:xfrm>
            <a:off x="4072053" y="3759367"/>
            <a:ext cx="40478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/>
              <a:t>条件判断</a:t>
            </a:r>
          </a:p>
        </p:txBody>
      </p:sp>
    </p:spTree>
    <p:extLst>
      <p:ext uri="{BB962C8B-B14F-4D97-AF65-F5344CB8AC3E}">
        <p14:creationId xmlns:p14="http://schemas.microsoft.com/office/powerpoint/2010/main" val="29388472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7CEC02CD-03FA-3747-875D-B99E2D4684EC}"/>
              </a:ext>
            </a:extLst>
          </p:cNvPr>
          <p:cNvSpPr txBox="1">
            <a:spLocks/>
          </p:cNvSpPr>
          <p:nvPr/>
        </p:nvSpPr>
        <p:spPr>
          <a:xfrm>
            <a:off x="831200" y="888186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3733"/>
              <a:t>布尔表达式</a:t>
            </a:r>
            <a:r>
              <a:rPr lang="zh-CN" altLang="en-US" sz="3733"/>
              <a:t>（</a:t>
            </a:r>
            <a:r>
              <a:rPr lang="en-US" altLang="zh-CN" sz="3733"/>
              <a:t>boolean expression</a:t>
            </a:r>
            <a:r>
              <a:rPr lang="zh-CN" altLang="en-US" sz="3733"/>
              <a:t>）</a:t>
            </a:r>
            <a:endParaRPr lang="en-US" sz="3733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2167D3DC-E138-BD93-1927-D618E064EAFC}"/>
              </a:ext>
            </a:extLst>
          </p:cNvPr>
          <p:cNvSpPr txBox="1">
            <a:spLocks/>
          </p:cNvSpPr>
          <p:nvPr/>
        </p:nvSpPr>
        <p:spPr>
          <a:xfrm>
            <a:off x="831200" y="2665400"/>
            <a:ext cx="6147116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age = 18</a:t>
            </a:r>
          </a:p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print(age == 18) </a:t>
            </a:r>
            <a:r>
              <a:rPr lang="zh-CN" alt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 </a:t>
            </a:r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#True</a:t>
            </a:r>
          </a:p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print(age+1 == 18) #False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BDC8329-5DDC-212D-5463-D6F166378EC6}"/>
              </a:ext>
            </a:extLst>
          </p:cNvPr>
          <p:cNvSpPr txBox="1"/>
          <p:nvPr/>
        </p:nvSpPr>
        <p:spPr>
          <a:xfrm>
            <a:off x="831200" y="1795982"/>
            <a:ext cx="401052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/>
              <a:t>值为布尔类型的表达式</a:t>
            </a:r>
          </a:p>
        </p:txBody>
      </p:sp>
    </p:spTree>
    <p:extLst>
      <p:ext uri="{BB962C8B-B14F-4D97-AF65-F5344CB8AC3E}">
        <p14:creationId xmlns:p14="http://schemas.microsoft.com/office/powerpoint/2010/main" val="29470720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7CEC02CD-03FA-3747-875D-B99E2D4684EC}"/>
              </a:ext>
            </a:extLst>
          </p:cNvPr>
          <p:cNvSpPr txBox="1">
            <a:spLocks/>
          </p:cNvSpPr>
          <p:nvPr/>
        </p:nvSpPr>
        <p:spPr>
          <a:xfrm>
            <a:off x="831200" y="888186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3733"/>
              <a:t>布尔表达式</a:t>
            </a:r>
            <a:r>
              <a:rPr lang="zh-CN" altLang="en-US" sz="3733"/>
              <a:t>（</a:t>
            </a:r>
            <a:r>
              <a:rPr lang="en-US" altLang="zh-CN" sz="3733"/>
              <a:t>boolean expression</a:t>
            </a:r>
            <a:r>
              <a:rPr lang="zh-CN" altLang="en-US" sz="3733"/>
              <a:t>）</a:t>
            </a:r>
            <a:endParaRPr lang="en-US" sz="3733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2167D3DC-E138-BD93-1927-D618E064EAFC}"/>
              </a:ext>
            </a:extLst>
          </p:cNvPr>
          <p:cNvSpPr txBox="1">
            <a:spLocks/>
          </p:cNvSpPr>
          <p:nvPr/>
        </p:nvSpPr>
        <p:spPr>
          <a:xfrm>
            <a:off x="831200" y="2665400"/>
            <a:ext cx="6147116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age = 18</a:t>
            </a:r>
          </a:p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print(age == 18) </a:t>
            </a:r>
            <a:r>
              <a:rPr lang="zh-CN" alt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 </a:t>
            </a:r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#True</a:t>
            </a:r>
          </a:p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print(age+1 == 18) #False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BDC8329-5DDC-212D-5463-D6F166378EC6}"/>
              </a:ext>
            </a:extLst>
          </p:cNvPr>
          <p:cNvSpPr txBox="1"/>
          <p:nvPr/>
        </p:nvSpPr>
        <p:spPr>
          <a:xfrm>
            <a:off x="831200" y="1795982"/>
            <a:ext cx="401052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/>
              <a:t>值为布尔类型的表达式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236BD92-BC2D-4DA6-8A75-85FA9EBEA70D}"/>
              </a:ext>
            </a:extLst>
          </p:cNvPr>
          <p:cNvSpPr txBox="1"/>
          <p:nvPr/>
        </p:nvSpPr>
        <p:spPr>
          <a:xfrm>
            <a:off x="6511600" y="3047200"/>
            <a:ext cx="3723263" cy="461665"/>
          </a:xfrm>
          <a:prstGeom prst="rect">
            <a:avLst/>
          </a:prstGeom>
          <a:noFill/>
          <a:ln w="222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/>
              <a:t>age变量的值等于</a:t>
            </a:r>
            <a:r>
              <a:rPr lang="en-US" altLang="zh-CN" sz="2400"/>
              <a:t>18</a:t>
            </a:r>
            <a:r>
              <a:rPr lang="en-US" sz="2400"/>
              <a:t>吗</a:t>
            </a:r>
            <a:r>
              <a:rPr lang="zh-CN" altLang="en-US" sz="2400"/>
              <a:t>？</a:t>
            </a:r>
            <a:endParaRPr lang="en-US" sz="2400"/>
          </a:p>
        </p:txBody>
      </p:sp>
      <p:sp>
        <p:nvSpPr>
          <p:cNvPr id="4" name="Right Arrow 3">
            <a:extLst>
              <a:ext uri="{FF2B5EF4-FFF2-40B4-BE49-F238E27FC236}">
                <a16:creationId xmlns:a16="http://schemas.microsoft.com/office/drawing/2014/main" id="{6DA92A2F-8E63-9C79-9050-73AFC610EF12}"/>
              </a:ext>
            </a:extLst>
          </p:cNvPr>
          <p:cNvSpPr/>
          <p:nvPr/>
        </p:nvSpPr>
        <p:spPr>
          <a:xfrm rot="10800000">
            <a:off x="5408022" y="3047199"/>
            <a:ext cx="955531" cy="46166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15719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7CEC02CD-03FA-3747-875D-B99E2D4684EC}"/>
              </a:ext>
            </a:extLst>
          </p:cNvPr>
          <p:cNvSpPr txBox="1">
            <a:spLocks/>
          </p:cNvSpPr>
          <p:nvPr/>
        </p:nvSpPr>
        <p:spPr>
          <a:xfrm>
            <a:off x="831200" y="888186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3733"/>
              <a:t>布尔表达式</a:t>
            </a:r>
            <a:r>
              <a:rPr lang="zh-CN" altLang="en-US" sz="3733"/>
              <a:t>（</a:t>
            </a:r>
            <a:r>
              <a:rPr lang="en-US" altLang="zh-CN" sz="3733"/>
              <a:t>boolean expression</a:t>
            </a:r>
            <a:r>
              <a:rPr lang="zh-CN" altLang="en-US" sz="3733"/>
              <a:t>）</a:t>
            </a:r>
            <a:endParaRPr lang="en-US" sz="3733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2167D3DC-E138-BD93-1927-D618E064EAFC}"/>
              </a:ext>
            </a:extLst>
          </p:cNvPr>
          <p:cNvSpPr txBox="1">
            <a:spLocks/>
          </p:cNvSpPr>
          <p:nvPr/>
        </p:nvSpPr>
        <p:spPr>
          <a:xfrm>
            <a:off x="831200" y="2665400"/>
            <a:ext cx="6147116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age = 18</a:t>
            </a:r>
          </a:p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print(age == 18) </a:t>
            </a:r>
            <a:r>
              <a:rPr lang="zh-CN" alt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 </a:t>
            </a:r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#True</a:t>
            </a:r>
          </a:p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print(age+1 == 18) #False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BDC8329-5DDC-212D-5463-D6F166378EC6}"/>
              </a:ext>
            </a:extLst>
          </p:cNvPr>
          <p:cNvSpPr txBox="1"/>
          <p:nvPr/>
        </p:nvSpPr>
        <p:spPr>
          <a:xfrm>
            <a:off x="831200" y="1795982"/>
            <a:ext cx="401052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/>
              <a:t>值为布尔类型的表达式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236BD92-BC2D-4DA6-8A75-85FA9EBEA70D}"/>
              </a:ext>
            </a:extLst>
          </p:cNvPr>
          <p:cNvSpPr txBox="1"/>
          <p:nvPr/>
        </p:nvSpPr>
        <p:spPr>
          <a:xfrm>
            <a:off x="6511600" y="3047200"/>
            <a:ext cx="3723263" cy="461665"/>
          </a:xfrm>
          <a:prstGeom prst="rect">
            <a:avLst/>
          </a:prstGeom>
          <a:noFill/>
          <a:ln w="222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/>
              <a:t>age变量的值等于</a:t>
            </a:r>
            <a:r>
              <a:rPr lang="en-US" altLang="zh-CN" sz="2400"/>
              <a:t>18</a:t>
            </a:r>
            <a:r>
              <a:rPr lang="en-US" sz="2400"/>
              <a:t>吗</a:t>
            </a:r>
            <a:r>
              <a:rPr lang="zh-CN" altLang="en-US" sz="2400"/>
              <a:t>？</a:t>
            </a:r>
            <a:endParaRPr lang="en-US" sz="2400"/>
          </a:p>
        </p:txBody>
      </p:sp>
      <p:sp>
        <p:nvSpPr>
          <p:cNvPr id="4" name="Right Arrow 3">
            <a:extLst>
              <a:ext uri="{FF2B5EF4-FFF2-40B4-BE49-F238E27FC236}">
                <a16:creationId xmlns:a16="http://schemas.microsoft.com/office/drawing/2014/main" id="{6DA92A2F-8E63-9C79-9050-73AFC610EF12}"/>
              </a:ext>
            </a:extLst>
          </p:cNvPr>
          <p:cNvSpPr/>
          <p:nvPr/>
        </p:nvSpPr>
        <p:spPr>
          <a:xfrm rot="10800000">
            <a:off x="5408022" y="3047199"/>
            <a:ext cx="955531" cy="46166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3E00DD61-FAB8-3107-13D2-02EF49293F5C}"/>
              </a:ext>
            </a:extLst>
          </p:cNvPr>
          <p:cNvSpPr txBox="1">
            <a:spLocks/>
          </p:cNvSpPr>
          <p:nvPr/>
        </p:nvSpPr>
        <p:spPr>
          <a:xfrm>
            <a:off x="831200" y="4409796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2400">
                <a:solidFill>
                  <a:schemeClr val="accent6">
                    <a:lumMod val="60000"/>
                    <a:lumOff val="40000"/>
                  </a:schemeClr>
                </a:solidFill>
              </a:rPr>
              <a:t>注意</a:t>
            </a:r>
            <a:r>
              <a:rPr lang="zh-CN" altLang="en-US" sz="2400">
                <a:solidFill>
                  <a:schemeClr val="accent6">
                    <a:lumMod val="60000"/>
                    <a:lumOff val="40000"/>
                  </a:schemeClr>
                </a:solidFill>
              </a:rPr>
              <a:t>：</a:t>
            </a:r>
            <a:r>
              <a:rPr lang="en-US" altLang="zh-CN" sz="2400">
                <a:solidFill>
                  <a:schemeClr val="accent6">
                    <a:lumMod val="60000"/>
                    <a:lumOff val="40000"/>
                  </a:schemeClr>
                </a:solidFill>
              </a:rPr>
              <a:t>==</a:t>
            </a:r>
            <a:r>
              <a:rPr lang="zh-CN" altLang="en-US" sz="2400">
                <a:solidFill>
                  <a:schemeClr val="accent6">
                    <a:lumMod val="60000"/>
                    <a:lumOff val="40000"/>
                  </a:schemeClr>
                </a:solidFill>
              </a:rPr>
              <a:t>用来判断符号两边值是否相等， </a:t>
            </a:r>
            <a:r>
              <a:rPr lang="en-US" altLang="zh-CN" sz="2400">
                <a:solidFill>
                  <a:schemeClr val="accent6">
                    <a:lumMod val="60000"/>
                    <a:lumOff val="40000"/>
                  </a:schemeClr>
                </a:solidFill>
              </a:rPr>
              <a:t>=</a:t>
            </a:r>
            <a:r>
              <a:rPr lang="zh-CN" altLang="en-US" sz="2400">
                <a:solidFill>
                  <a:schemeClr val="accent6">
                    <a:lumMod val="60000"/>
                    <a:lumOff val="40000"/>
                  </a:schemeClr>
                </a:solidFill>
              </a:rPr>
              <a:t>用来赋值</a:t>
            </a:r>
            <a:endParaRPr lang="en-US" sz="240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46004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7CEC02CD-03FA-3747-875D-B99E2D4684EC}"/>
              </a:ext>
            </a:extLst>
          </p:cNvPr>
          <p:cNvSpPr txBox="1">
            <a:spLocks/>
          </p:cNvSpPr>
          <p:nvPr/>
        </p:nvSpPr>
        <p:spPr>
          <a:xfrm>
            <a:off x="831200" y="888186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3733"/>
              <a:t>比较运算符</a:t>
            </a:r>
            <a:r>
              <a:rPr lang="zh-CN" altLang="en-US" sz="3733"/>
              <a:t>（</a:t>
            </a:r>
            <a:r>
              <a:rPr lang="en-US" altLang="zh-CN" sz="3733"/>
              <a:t>Comparison Operators</a:t>
            </a:r>
            <a:r>
              <a:rPr lang="zh-CN" altLang="en-US" sz="3733"/>
              <a:t>）</a:t>
            </a:r>
            <a:endParaRPr lang="en-US" sz="3733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2167D3DC-E138-BD93-1927-D618E064EAFC}"/>
              </a:ext>
            </a:extLst>
          </p:cNvPr>
          <p:cNvSpPr txBox="1">
            <a:spLocks/>
          </p:cNvSpPr>
          <p:nvPr/>
        </p:nvSpPr>
        <p:spPr>
          <a:xfrm>
            <a:off x="831200" y="2665400"/>
            <a:ext cx="6147116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age = 15</a:t>
            </a:r>
          </a:p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year = 14</a:t>
            </a:r>
          </a:p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print(age &lt; year)</a:t>
            </a:r>
          </a:p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print(age &gt; year)</a:t>
            </a:r>
          </a:p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print(age &lt;= year+1)</a:t>
            </a:r>
          </a:p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print(age-1 &gt;= year)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BDC8329-5DDC-212D-5463-D6F166378EC6}"/>
              </a:ext>
            </a:extLst>
          </p:cNvPr>
          <p:cNvSpPr txBox="1"/>
          <p:nvPr/>
        </p:nvSpPr>
        <p:spPr>
          <a:xfrm>
            <a:off x="831200" y="1795982"/>
            <a:ext cx="48642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/>
              <a:t>用来比较数值</a:t>
            </a:r>
            <a:r>
              <a:rPr lang="zh-CN" altLang="en-US" sz="2400"/>
              <a:t>，</a:t>
            </a:r>
            <a:r>
              <a:rPr lang="en-US" sz="2400"/>
              <a:t>结果是布尔值</a:t>
            </a:r>
          </a:p>
        </p:txBody>
      </p:sp>
    </p:spTree>
    <p:extLst>
      <p:ext uri="{BB962C8B-B14F-4D97-AF65-F5344CB8AC3E}">
        <p14:creationId xmlns:p14="http://schemas.microsoft.com/office/powerpoint/2010/main" val="344237452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7CEC02CD-03FA-3747-875D-B99E2D4684EC}"/>
              </a:ext>
            </a:extLst>
          </p:cNvPr>
          <p:cNvSpPr txBox="1">
            <a:spLocks/>
          </p:cNvSpPr>
          <p:nvPr/>
        </p:nvSpPr>
        <p:spPr>
          <a:xfrm>
            <a:off x="831200" y="888186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zh-CN" altLang="en-US" sz="3733"/>
              <a:t>！</a:t>
            </a:r>
            <a:r>
              <a:rPr lang="en-US" altLang="zh-CN" sz="3733"/>
              <a:t>=</a:t>
            </a:r>
            <a:r>
              <a:rPr lang="zh-CN" altLang="en-US" sz="3733"/>
              <a:t>：判断符号两边的值是否不相等</a:t>
            </a:r>
            <a:endParaRPr lang="en-US" sz="3733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2167D3DC-E138-BD93-1927-D618E064EAFC}"/>
              </a:ext>
            </a:extLst>
          </p:cNvPr>
          <p:cNvSpPr txBox="1">
            <a:spLocks/>
          </p:cNvSpPr>
          <p:nvPr/>
        </p:nvSpPr>
        <p:spPr>
          <a:xfrm>
            <a:off x="1040205" y="2020043"/>
            <a:ext cx="6147116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grade = 59</a:t>
            </a:r>
          </a:p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print(grade != 60</a:t>
            </a:r>
            <a:r>
              <a:rPr lang="zh-CN" alt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）</a:t>
            </a:r>
            <a:endParaRPr lang="en-US" sz="240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571583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7CEC02CD-03FA-3747-875D-B99E2D4684EC}"/>
              </a:ext>
            </a:extLst>
          </p:cNvPr>
          <p:cNvSpPr txBox="1">
            <a:spLocks/>
          </p:cNvSpPr>
          <p:nvPr/>
        </p:nvSpPr>
        <p:spPr>
          <a:xfrm>
            <a:off x="831200" y="888186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zh-CN" altLang="en-US" sz="3733"/>
              <a:t>数学运算</a:t>
            </a:r>
            <a:endParaRPr lang="en-US" sz="3733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2167D3DC-E138-BD93-1927-D618E064EAFC}"/>
              </a:ext>
            </a:extLst>
          </p:cNvPr>
          <p:cNvSpPr txBox="1">
            <a:spLocks/>
          </p:cNvSpPr>
          <p:nvPr/>
        </p:nvSpPr>
        <p:spPr>
          <a:xfrm>
            <a:off x="831200" y="2098420"/>
            <a:ext cx="6147116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base = 2</a:t>
            </a:r>
          </a:p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print(math.pow(base, 9) &gt; 1000)</a:t>
            </a:r>
          </a:p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print(math.pow(base, 10) &gt; 1000)</a:t>
            </a:r>
          </a:p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print(10%3 == 1)</a:t>
            </a:r>
          </a:p>
        </p:txBody>
      </p:sp>
    </p:spTree>
    <p:extLst>
      <p:ext uri="{BB962C8B-B14F-4D97-AF65-F5344CB8AC3E}">
        <p14:creationId xmlns:p14="http://schemas.microsoft.com/office/powerpoint/2010/main" val="387361562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7CEC02CD-03FA-3747-875D-B99E2D4684EC}"/>
              </a:ext>
            </a:extLst>
          </p:cNvPr>
          <p:cNvSpPr txBox="1">
            <a:spLocks/>
          </p:cNvSpPr>
          <p:nvPr/>
        </p:nvSpPr>
        <p:spPr>
          <a:xfrm>
            <a:off x="831200" y="888186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3733"/>
              <a:t>字符串相等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2167D3DC-E138-BD93-1927-D618E064EAFC}"/>
              </a:ext>
            </a:extLst>
          </p:cNvPr>
          <p:cNvSpPr txBox="1">
            <a:spLocks/>
          </p:cNvSpPr>
          <p:nvPr/>
        </p:nvSpPr>
        <p:spPr>
          <a:xfrm>
            <a:off x="831200" y="3047200"/>
            <a:ext cx="6147116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str1 = "Hi"</a:t>
            </a:r>
          </a:p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str2 = "Hi"</a:t>
            </a:r>
          </a:p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print(str1 == str2) #True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88AF81A-D91D-B347-8E7E-0B52261EEA6F}"/>
              </a:ext>
            </a:extLst>
          </p:cNvPr>
          <p:cNvSpPr txBox="1">
            <a:spLocks/>
          </p:cNvSpPr>
          <p:nvPr/>
        </p:nvSpPr>
        <p:spPr>
          <a:xfrm>
            <a:off x="831200" y="1776793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zh-CN" altLang="en-US" sz="2400" b="1"/>
              <a:t>字符串是按字符逐个进行比较的。</a:t>
            </a:r>
            <a:r>
              <a:rPr lang="zh-CN" altLang="en-US" sz="2400"/>
              <a:t>如果两个字符串含有完全相同的字符，那么这两个字符串的值</a:t>
            </a:r>
            <a:r>
              <a:rPr lang="zh-CN" altLang="en-US" sz="2400" b="1"/>
              <a:t>相等</a:t>
            </a:r>
            <a:r>
              <a:rPr lang="zh-CN" altLang="en-US" sz="2400"/>
              <a:t>。</a:t>
            </a:r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428608048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7CEC02CD-03FA-3747-875D-B99E2D4684EC}"/>
              </a:ext>
            </a:extLst>
          </p:cNvPr>
          <p:cNvSpPr txBox="1">
            <a:spLocks/>
          </p:cNvSpPr>
          <p:nvPr/>
        </p:nvSpPr>
        <p:spPr>
          <a:xfrm>
            <a:off x="831200" y="888186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3733"/>
              <a:t>字符串相等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2167D3DC-E138-BD93-1927-D618E064EAFC}"/>
              </a:ext>
            </a:extLst>
          </p:cNvPr>
          <p:cNvSpPr txBox="1">
            <a:spLocks/>
          </p:cNvSpPr>
          <p:nvPr/>
        </p:nvSpPr>
        <p:spPr>
          <a:xfrm>
            <a:off x="831200" y="3047200"/>
            <a:ext cx="6147116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str1 = "Hi"</a:t>
            </a:r>
          </a:p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str2 = "Hi"</a:t>
            </a:r>
          </a:p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print(str1 == str2) #True</a:t>
            </a:r>
          </a:p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print(str1 != str2) #False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88AF81A-D91D-B347-8E7E-0B52261EEA6F}"/>
              </a:ext>
            </a:extLst>
          </p:cNvPr>
          <p:cNvSpPr txBox="1">
            <a:spLocks/>
          </p:cNvSpPr>
          <p:nvPr/>
        </p:nvSpPr>
        <p:spPr>
          <a:xfrm>
            <a:off x="831200" y="1776793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zh-CN" altLang="en-US" sz="2400" b="1"/>
              <a:t>字符串是按字符逐个进行比较的。</a:t>
            </a:r>
            <a:r>
              <a:rPr lang="zh-CN" altLang="en-US" sz="2400"/>
              <a:t>如果两个字符串含有完全相同的字符，那么这两个字符串的值</a:t>
            </a:r>
            <a:r>
              <a:rPr lang="zh-CN" altLang="en-US" sz="2400" b="1"/>
              <a:t>相等</a:t>
            </a:r>
            <a:r>
              <a:rPr lang="zh-CN" altLang="en-US" sz="2400"/>
              <a:t>。</a:t>
            </a:r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232817354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7CEC02CD-03FA-3747-875D-B99E2D4684EC}"/>
              </a:ext>
            </a:extLst>
          </p:cNvPr>
          <p:cNvSpPr txBox="1">
            <a:spLocks/>
          </p:cNvSpPr>
          <p:nvPr/>
        </p:nvSpPr>
        <p:spPr>
          <a:xfrm>
            <a:off x="831200" y="888186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3733"/>
              <a:t>字符串也可以比较大小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2167D3DC-E138-BD93-1927-D618E064EAFC}"/>
              </a:ext>
            </a:extLst>
          </p:cNvPr>
          <p:cNvSpPr txBox="1">
            <a:spLocks/>
          </p:cNvSpPr>
          <p:nvPr/>
        </p:nvSpPr>
        <p:spPr>
          <a:xfrm>
            <a:off x="831200" y="3047200"/>
            <a:ext cx="6147116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s1 = "cat"</a:t>
            </a:r>
          </a:p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s2 = "cup"</a:t>
            </a:r>
          </a:p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print(s1 &lt; s2)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88AF81A-D91D-B347-8E7E-0B52261EEA6F}"/>
              </a:ext>
            </a:extLst>
          </p:cNvPr>
          <p:cNvSpPr txBox="1">
            <a:spLocks/>
          </p:cNvSpPr>
          <p:nvPr/>
        </p:nvSpPr>
        <p:spPr>
          <a:xfrm>
            <a:off x="831200" y="1776793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zh-CN" altLang="en-US" sz="2400"/>
              <a:t>如果逐个字符比较的过程中，发现两个字符不一样，那么就会比较字符的</a:t>
            </a:r>
            <a:r>
              <a:rPr lang="en-US" altLang="zh-CN" sz="2400"/>
              <a:t>ASCII</a:t>
            </a:r>
            <a:r>
              <a:rPr lang="zh-CN" altLang="en-US" sz="2400"/>
              <a:t>值。哪个字符的</a:t>
            </a:r>
            <a:r>
              <a:rPr lang="en-US" altLang="zh-CN" sz="2400"/>
              <a:t>ASCII</a:t>
            </a:r>
            <a:r>
              <a:rPr lang="zh-CN" altLang="en-US" sz="2400"/>
              <a:t>值更大，该字符所对应的字符串的值就更大。</a:t>
            </a:r>
          </a:p>
        </p:txBody>
      </p:sp>
    </p:spTree>
    <p:extLst>
      <p:ext uri="{BB962C8B-B14F-4D97-AF65-F5344CB8AC3E}">
        <p14:creationId xmlns:p14="http://schemas.microsoft.com/office/powerpoint/2010/main" val="153090425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7CEC02CD-03FA-3747-875D-B99E2D4684EC}"/>
              </a:ext>
            </a:extLst>
          </p:cNvPr>
          <p:cNvSpPr txBox="1">
            <a:spLocks/>
          </p:cNvSpPr>
          <p:nvPr/>
        </p:nvSpPr>
        <p:spPr>
          <a:xfrm>
            <a:off x="831200" y="888186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3733"/>
              <a:t>字符串也可以比较大小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88AF81A-D91D-B347-8E7E-0B52261EEA6F}"/>
              </a:ext>
            </a:extLst>
          </p:cNvPr>
          <p:cNvSpPr txBox="1">
            <a:spLocks/>
          </p:cNvSpPr>
          <p:nvPr/>
        </p:nvSpPr>
        <p:spPr>
          <a:xfrm>
            <a:off x="831200" y="1776793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zh-CN" altLang="en-US" sz="2400"/>
              <a:t>如果逐个字符比较的过程中，发现两个字符不一样，那么就会比较字符的</a:t>
            </a:r>
            <a:r>
              <a:rPr lang="en-US" altLang="zh-CN" sz="2400"/>
              <a:t>ASCII</a:t>
            </a:r>
            <a:r>
              <a:rPr lang="zh-CN" altLang="en-US" sz="2400"/>
              <a:t>值。哪个字符的</a:t>
            </a:r>
            <a:r>
              <a:rPr lang="en-US" altLang="zh-CN" sz="2400"/>
              <a:t>ASCII</a:t>
            </a:r>
            <a:r>
              <a:rPr lang="zh-CN" altLang="en-US" sz="2400"/>
              <a:t>值更大，该字符所对应的字符串的值就更大。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E07E0EF7-46D6-87EF-A64F-D3D7A64D3871}"/>
              </a:ext>
            </a:extLst>
          </p:cNvPr>
          <p:cNvSpPr txBox="1">
            <a:spLocks/>
          </p:cNvSpPr>
          <p:nvPr/>
        </p:nvSpPr>
        <p:spPr>
          <a:xfrm>
            <a:off x="831200" y="3047200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altLang="zh-CN" sz="2400"/>
              <a:t>ASCII</a:t>
            </a:r>
            <a:r>
              <a:rPr lang="zh-CN" altLang="en-US" sz="2400"/>
              <a:t>：</a:t>
            </a:r>
            <a:r>
              <a:rPr lang="en-US" altLang="zh-CN" sz="2400"/>
              <a:t>American Standard Code for Information Interchange</a:t>
            </a:r>
            <a:endParaRPr lang="zh-CN" altLang="en-US" sz="240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008FB2A-B47C-F9AD-0439-0F8D2259E9C8}"/>
              </a:ext>
            </a:extLst>
          </p:cNvPr>
          <p:cNvSpPr txBox="1"/>
          <p:nvPr/>
        </p:nvSpPr>
        <p:spPr>
          <a:xfrm>
            <a:off x="831200" y="4317607"/>
            <a:ext cx="329184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>
                <a:solidFill>
                  <a:schemeClr val="accent6">
                    <a:lumMod val="60000"/>
                    <a:lumOff val="40000"/>
                  </a:schemeClr>
                </a:solidFill>
              </a:rPr>
              <a:t>a :</a:t>
            </a:r>
            <a:r>
              <a:rPr lang="zh-CN" altLang="en-US" sz="240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400">
                <a:solidFill>
                  <a:schemeClr val="accent6">
                    <a:lumMod val="60000"/>
                    <a:lumOff val="40000"/>
                  </a:schemeClr>
                </a:solidFill>
              </a:rPr>
              <a:t> 97</a:t>
            </a:r>
          </a:p>
          <a:p>
            <a:endParaRPr lang="en-US" sz="2400">
              <a:solidFill>
                <a:schemeClr val="accent6">
                  <a:lumMod val="60000"/>
                  <a:lumOff val="40000"/>
                </a:schemeClr>
              </a:solidFill>
            </a:endParaRPr>
          </a:p>
          <a:p>
            <a:r>
              <a:rPr lang="en-US" sz="2400">
                <a:solidFill>
                  <a:schemeClr val="accent6">
                    <a:lumMod val="60000"/>
                    <a:lumOff val="40000"/>
                  </a:schemeClr>
                </a:solidFill>
              </a:rPr>
              <a:t>空格</a:t>
            </a:r>
            <a:r>
              <a:rPr lang="zh-CN" altLang="en-US" sz="2400">
                <a:solidFill>
                  <a:schemeClr val="accent6">
                    <a:lumMod val="60000"/>
                    <a:lumOff val="40000"/>
                  </a:schemeClr>
                </a:solidFill>
              </a:rPr>
              <a:t>： </a:t>
            </a:r>
            <a:r>
              <a:rPr lang="en-US" altLang="zh-CN" sz="2400">
                <a:solidFill>
                  <a:schemeClr val="accent6">
                    <a:lumMod val="60000"/>
                    <a:lumOff val="40000"/>
                  </a:schemeClr>
                </a:solidFill>
              </a:rPr>
              <a:t>32</a:t>
            </a:r>
            <a:endParaRPr lang="en-US" sz="240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35ABB96-745A-3FBC-E4A7-B135171E7E77}"/>
              </a:ext>
            </a:extLst>
          </p:cNvPr>
          <p:cNvSpPr txBox="1"/>
          <p:nvPr/>
        </p:nvSpPr>
        <p:spPr>
          <a:xfrm>
            <a:off x="9379131" y="551793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77117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7CEC02CD-03FA-3747-875D-B99E2D4684EC}"/>
              </a:ext>
            </a:extLst>
          </p:cNvPr>
          <p:cNvSpPr txBox="1">
            <a:spLocks/>
          </p:cNvSpPr>
          <p:nvPr/>
        </p:nvSpPr>
        <p:spPr>
          <a:xfrm>
            <a:off x="831200" y="888186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lang="en-US" sz="3733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647642D-E838-A468-7EF6-49FCD4EFC521}"/>
              </a:ext>
            </a:extLst>
          </p:cNvPr>
          <p:cNvSpPr txBox="1"/>
          <p:nvPr/>
        </p:nvSpPr>
        <p:spPr>
          <a:xfrm>
            <a:off x="831200" y="2136338"/>
            <a:ext cx="10899246" cy="20621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迟交只有</a:t>
            </a:r>
            <a:r>
              <a:rPr lang="en-US" altLang="zh-CN" sz="24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50%</a:t>
            </a:r>
            <a:r>
              <a:rPr lang="zh-CN" altLang="en-US" sz="24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分数</a:t>
            </a:r>
            <a:endParaRPr lang="en-US" altLang="zh-CN" sz="2400" dirty="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请看清楚作业要求</a:t>
            </a:r>
            <a:endParaRPr lang="en-US" altLang="zh-CN" sz="2400" dirty="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altLang="zh-CN" sz="2400" dirty="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32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切勿抄袭</a:t>
            </a:r>
            <a:endParaRPr lang="en-US" altLang="zh-CN" sz="3200" dirty="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36AD14B-1B92-76FD-44D1-FE3658764411}"/>
              </a:ext>
            </a:extLst>
          </p:cNvPr>
          <p:cNvSpPr txBox="1">
            <a:spLocks/>
          </p:cNvSpPr>
          <p:nvPr/>
        </p:nvSpPr>
        <p:spPr>
          <a:xfrm>
            <a:off x="983600" y="1040586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3733"/>
              <a:t>关于作业</a:t>
            </a:r>
          </a:p>
        </p:txBody>
      </p:sp>
    </p:spTree>
    <p:extLst>
      <p:ext uri="{BB962C8B-B14F-4D97-AF65-F5344CB8AC3E}">
        <p14:creationId xmlns:p14="http://schemas.microsoft.com/office/powerpoint/2010/main" val="208132979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7CEC02CD-03FA-3747-875D-B99E2D4684EC}"/>
              </a:ext>
            </a:extLst>
          </p:cNvPr>
          <p:cNvSpPr txBox="1">
            <a:spLocks/>
          </p:cNvSpPr>
          <p:nvPr/>
        </p:nvSpPr>
        <p:spPr>
          <a:xfrm>
            <a:off x="831200" y="888186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3733"/>
              <a:t>常见ASCII码表</a:t>
            </a:r>
          </a:p>
        </p:txBody>
      </p:sp>
      <p:pic>
        <p:nvPicPr>
          <p:cNvPr id="12290" name="Picture 2" descr="ASCII table for the alphabet">
            <a:extLst>
              <a:ext uri="{FF2B5EF4-FFF2-40B4-BE49-F238E27FC236}">
                <a16:creationId xmlns:a16="http://schemas.microsoft.com/office/drawing/2014/main" id="{D357E3B7-E0A3-DC3A-D619-232CBD9BF55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171450"/>
            <a:ext cx="5461000" cy="6515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D03982EF-637C-3070-8BFC-C38BDC69C8BC}"/>
              </a:ext>
            </a:extLst>
          </p:cNvPr>
          <p:cNvSpPr txBox="1"/>
          <p:nvPr/>
        </p:nvSpPr>
        <p:spPr>
          <a:xfrm>
            <a:off x="831200" y="2612571"/>
            <a:ext cx="41065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/>
              <a:t>数字&lt;大写字母&lt;小写字母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2C30B05-7E3A-693C-7EA7-7CEC8FE8A3A5}"/>
              </a:ext>
            </a:extLst>
          </p:cNvPr>
          <p:cNvSpPr txBox="1"/>
          <p:nvPr/>
        </p:nvSpPr>
        <p:spPr>
          <a:xfrm>
            <a:off x="831200" y="4035021"/>
            <a:ext cx="610035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/>
              <a:t>https://www.asciitable.com/</a:t>
            </a:r>
          </a:p>
        </p:txBody>
      </p:sp>
    </p:spTree>
    <p:extLst>
      <p:ext uri="{BB962C8B-B14F-4D97-AF65-F5344CB8AC3E}">
        <p14:creationId xmlns:p14="http://schemas.microsoft.com/office/powerpoint/2010/main" val="105973005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7CEC02CD-03FA-3747-875D-B99E2D4684EC}"/>
              </a:ext>
            </a:extLst>
          </p:cNvPr>
          <p:cNvSpPr txBox="1">
            <a:spLocks/>
          </p:cNvSpPr>
          <p:nvPr/>
        </p:nvSpPr>
        <p:spPr>
          <a:xfrm>
            <a:off x="831200" y="888186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3733"/>
              <a:t>字符串也可以比较大小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2167D3DC-E138-BD93-1927-D618E064EAFC}"/>
              </a:ext>
            </a:extLst>
          </p:cNvPr>
          <p:cNvSpPr txBox="1">
            <a:spLocks/>
          </p:cNvSpPr>
          <p:nvPr/>
        </p:nvSpPr>
        <p:spPr>
          <a:xfrm>
            <a:off x="831200" y="3047200"/>
            <a:ext cx="6147116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s1 = "cat"</a:t>
            </a:r>
          </a:p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s2 = "cup"</a:t>
            </a:r>
          </a:p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print(s1 &lt; s2)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88AF81A-D91D-B347-8E7E-0B52261EEA6F}"/>
              </a:ext>
            </a:extLst>
          </p:cNvPr>
          <p:cNvSpPr txBox="1">
            <a:spLocks/>
          </p:cNvSpPr>
          <p:nvPr/>
        </p:nvSpPr>
        <p:spPr>
          <a:xfrm>
            <a:off x="831200" y="1776793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zh-CN" altLang="en-US" sz="2400"/>
              <a:t>如果逐个字符比较的过程中，发现两个字符不一样，那么就会比较字符的</a:t>
            </a:r>
            <a:r>
              <a:rPr lang="en-US" altLang="zh-CN" sz="2400"/>
              <a:t>ASCII</a:t>
            </a:r>
            <a:r>
              <a:rPr lang="zh-CN" altLang="en-US" sz="2400"/>
              <a:t>值。哪个字符的</a:t>
            </a:r>
            <a:r>
              <a:rPr lang="en-US" altLang="zh-CN" sz="2400"/>
              <a:t>ASCII</a:t>
            </a:r>
            <a:r>
              <a:rPr lang="zh-CN" altLang="en-US" sz="2400"/>
              <a:t>值更大，该字符所对应的字符串的值就更大。</a:t>
            </a:r>
          </a:p>
        </p:txBody>
      </p:sp>
    </p:spTree>
    <p:extLst>
      <p:ext uri="{BB962C8B-B14F-4D97-AF65-F5344CB8AC3E}">
        <p14:creationId xmlns:p14="http://schemas.microsoft.com/office/powerpoint/2010/main" val="398455921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7CEC02CD-03FA-3747-875D-B99E2D4684EC}"/>
              </a:ext>
            </a:extLst>
          </p:cNvPr>
          <p:cNvSpPr txBox="1">
            <a:spLocks/>
          </p:cNvSpPr>
          <p:nvPr/>
        </p:nvSpPr>
        <p:spPr>
          <a:xfrm>
            <a:off x="831200" y="888186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3733"/>
              <a:t>条件结构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2167D3DC-E138-BD93-1927-D618E064EAFC}"/>
              </a:ext>
            </a:extLst>
          </p:cNvPr>
          <p:cNvSpPr txBox="1">
            <a:spLocks/>
          </p:cNvSpPr>
          <p:nvPr/>
        </p:nvSpPr>
        <p:spPr>
          <a:xfrm>
            <a:off x="831200" y="2540393"/>
            <a:ext cx="6147116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2400">
                <a:latin typeface="+mn-lt"/>
                <a:ea typeface="Menlo" panose="020B0609030804020204" pitchFamily="49" charset="0"/>
                <a:cs typeface="Menlo" panose="020B0609030804020204" pitchFamily="49" charset="0"/>
              </a:rPr>
              <a:t>如果今天阳光很好</a:t>
            </a:r>
            <a:r>
              <a:rPr lang="zh-CN" altLang="en-US" sz="2400">
                <a:latin typeface="+mn-lt"/>
                <a:ea typeface="Menlo" panose="020B0609030804020204" pitchFamily="49" charset="0"/>
                <a:cs typeface="Menlo" panose="020B0609030804020204" pitchFamily="49" charset="0"/>
              </a:rPr>
              <a:t>，</a:t>
            </a:r>
            <a:endParaRPr lang="en-US" altLang="zh-CN" sz="2400">
              <a:latin typeface="+mn-lt"/>
              <a:ea typeface="Menlo" panose="020B0609030804020204" pitchFamily="49" charset="0"/>
              <a:cs typeface="Menlo" panose="020B0609030804020204" pitchFamily="49" charset="0"/>
            </a:endParaRPr>
          </a:p>
          <a:p>
            <a:r>
              <a:rPr lang="zh-CN" altLang="en-US" sz="2400">
                <a:latin typeface="+mn-lt"/>
                <a:ea typeface="Menlo" panose="020B0609030804020204" pitchFamily="49" charset="0"/>
                <a:cs typeface="Menlo" panose="020B0609030804020204" pitchFamily="49" charset="0"/>
              </a:rPr>
              <a:t>我就去草坪上玩飞盘。</a:t>
            </a:r>
            <a:endParaRPr lang="en-US" sz="2400">
              <a:latin typeface="+mn-lt"/>
              <a:ea typeface="Menlo" panose="020B0609030804020204" pitchFamily="49" charset="0"/>
              <a:cs typeface="Menlo" panose="020B0609030804020204" pitchFamily="49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88AF81A-D91D-B347-8E7E-0B52261EEA6F}"/>
              </a:ext>
            </a:extLst>
          </p:cNvPr>
          <p:cNvSpPr txBox="1">
            <a:spLocks/>
          </p:cNvSpPr>
          <p:nvPr/>
        </p:nvSpPr>
        <p:spPr>
          <a:xfrm>
            <a:off x="831200" y="1776793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zh-CN" altLang="en-US" sz="2400"/>
              <a:t>我们在生活中经常需要做决策：</a:t>
            </a:r>
          </a:p>
        </p:txBody>
      </p:sp>
    </p:spTree>
    <p:extLst>
      <p:ext uri="{BB962C8B-B14F-4D97-AF65-F5344CB8AC3E}">
        <p14:creationId xmlns:p14="http://schemas.microsoft.com/office/powerpoint/2010/main" val="220423958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7CEC02CD-03FA-3747-875D-B99E2D4684EC}"/>
              </a:ext>
            </a:extLst>
          </p:cNvPr>
          <p:cNvSpPr txBox="1">
            <a:spLocks/>
          </p:cNvSpPr>
          <p:nvPr/>
        </p:nvSpPr>
        <p:spPr>
          <a:xfrm>
            <a:off x="831200" y="888186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3733"/>
              <a:t>条件结构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2167D3DC-E138-BD93-1927-D618E064EAFC}"/>
              </a:ext>
            </a:extLst>
          </p:cNvPr>
          <p:cNvSpPr txBox="1">
            <a:spLocks/>
          </p:cNvSpPr>
          <p:nvPr/>
        </p:nvSpPr>
        <p:spPr>
          <a:xfrm>
            <a:off x="831200" y="2540393"/>
            <a:ext cx="6147116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2400">
                <a:latin typeface="+mn-lt"/>
                <a:ea typeface="Menlo" panose="020B0609030804020204" pitchFamily="49" charset="0"/>
                <a:cs typeface="Menlo" panose="020B0609030804020204" pitchFamily="49" charset="0"/>
              </a:rPr>
              <a:t>如果今天阳光很好</a:t>
            </a:r>
            <a:r>
              <a:rPr lang="zh-CN" altLang="en-US" sz="2400">
                <a:latin typeface="+mn-lt"/>
                <a:ea typeface="Menlo" panose="020B0609030804020204" pitchFamily="49" charset="0"/>
                <a:cs typeface="Menlo" panose="020B0609030804020204" pitchFamily="49" charset="0"/>
              </a:rPr>
              <a:t>，</a:t>
            </a:r>
            <a:endParaRPr lang="en-US" altLang="zh-CN" sz="2400">
              <a:latin typeface="+mn-lt"/>
              <a:ea typeface="Menlo" panose="020B0609030804020204" pitchFamily="49" charset="0"/>
              <a:cs typeface="Menlo" panose="020B0609030804020204" pitchFamily="49" charset="0"/>
            </a:endParaRPr>
          </a:p>
          <a:p>
            <a:r>
              <a:rPr lang="zh-CN" altLang="en-US" sz="2400">
                <a:latin typeface="+mn-lt"/>
                <a:ea typeface="Menlo" panose="020B0609030804020204" pitchFamily="49" charset="0"/>
                <a:cs typeface="Menlo" panose="020B0609030804020204" pitchFamily="49" charset="0"/>
              </a:rPr>
              <a:t>我就去草坪上玩飞盘。</a:t>
            </a:r>
            <a:endParaRPr lang="en-US" sz="2400">
              <a:latin typeface="+mn-lt"/>
              <a:ea typeface="Menlo" panose="020B0609030804020204" pitchFamily="49" charset="0"/>
              <a:cs typeface="Menlo" panose="020B0609030804020204" pitchFamily="49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88AF81A-D91D-B347-8E7E-0B52261EEA6F}"/>
              </a:ext>
            </a:extLst>
          </p:cNvPr>
          <p:cNvSpPr txBox="1">
            <a:spLocks/>
          </p:cNvSpPr>
          <p:nvPr/>
        </p:nvSpPr>
        <p:spPr>
          <a:xfrm>
            <a:off x="831200" y="1776793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zh-CN" altLang="en-US" sz="2400"/>
              <a:t>我们在生活中经常需要做决策：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CE3FA3D-32B1-CA9C-6074-3333DDA422A3}"/>
              </a:ext>
            </a:extLst>
          </p:cNvPr>
          <p:cNvSpPr txBox="1"/>
          <p:nvPr/>
        </p:nvSpPr>
        <p:spPr>
          <a:xfrm>
            <a:off x="882316" y="4067593"/>
            <a:ext cx="739541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2400">
                <a:effectLst/>
              </a:rPr>
              <a:t>（这句话还有一个隐含的意思：如果今天阳光不好，那玩飞盘的计划就要落空了。）</a:t>
            </a:r>
          </a:p>
        </p:txBody>
      </p:sp>
    </p:spTree>
    <p:extLst>
      <p:ext uri="{BB962C8B-B14F-4D97-AF65-F5344CB8AC3E}">
        <p14:creationId xmlns:p14="http://schemas.microsoft.com/office/powerpoint/2010/main" val="26145404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7CEC02CD-03FA-3747-875D-B99E2D4684EC}"/>
              </a:ext>
            </a:extLst>
          </p:cNvPr>
          <p:cNvSpPr txBox="1">
            <a:spLocks/>
          </p:cNvSpPr>
          <p:nvPr/>
        </p:nvSpPr>
        <p:spPr>
          <a:xfrm>
            <a:off x="831200" y="888186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3733"/>
              <a:t>条件结构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5E943E8-378E-CE39-CA24-9C670C689D2C}"/>
              </a:ext>
            </a:extLst>
          </p:cNvPr>
          <p:cNvSpPr txBox="1"/>
          <p:nvPr/>
        </p:nvSpPr>
        <p:spPr>
          <a:xfrm>
            <a:off x="831200" y="1859340"/>
            <a:ext cx="609600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400">
                <a:ea typeface="Menlo" panose="020B0609030804020204" pitchFamily="49" charset="0"/>
                <a:cs typeface="Menlo" panose="020B0609030804020204" pitchFamily="49" charset="0"/>
              </a:rPr>
              <a:t>#</a:t>
            </a:r>
            <a:r>
              <a:rPr lang="zh-CN" altLang="en-US" sz="2400">
                <a:ea typeface="Menlo" panose="020B0609030804020204" pitchFamily="49" charset="0"/>
                <a:cs typeface="Menlo" panose="020B0609030804020204" pitchFamily="49" charset="0"/>
              </a:rPr>
              <a:t>如果</a:t>
            </a:r>
            <a:r>
              <a:rPr lang="en-US" sz="2400">
                <a:ea typeface="Menlo" panose="020B0609030804020204" pitchFamily="49" charset="0"/>
                <a:cs typeface="Menlo" panose="020B0609030804020204" pitchFamily="49" charset="0"/>
              </a:rPr>
              <a:t>expression</a:t>
            </a:r>
            <a:r>
              <a:rPr lang="zh-CN" altLang="en-US" sz="2400">
                <a:ea typeface="Menlo" panose="020B0609030804020204" pitchFamily="49" charset="0"/>
                <a:cs typeface="Menlo" panose="020B0609030804020204" pitchFamily="49" charset="0"/>
              </a:rPr>
              <a:t>成立，就执行</a:t>
            </a:r>
            <a:r>
              <a:rPr lang="en-US" sz="2400">
                <a:ea typeface="Menlo" panose="020B0609030804020204" pitchFamily="49" charset="0"/>
                <a:cs typeface="Menlo" panose="020B0609030804020204" pitchFamily="49" charset="0"/>
              </a:rPr>
              <a:t>statement</a:t>
            </a:r>
          </a:p>
          <a:p>
            <a:endParaRPr lang="en-US" sz="240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if(expression):</a:t>
            </a:r>
          </a:p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	statement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DEA5778-4703-6B06-C21C-AABC47C23A19}"/>
              </a:ext>
            </a:extLst>
          </p:cNvPr>
          <p:cNvSpPr txBox="1"/>
          <p:nvPr/>
        </p:nvSpPr>
        <p:spPr>
          <a:xfrm>
            <a:off x="4896508" y="2642336"/>
            <a:ext cx="6938440" cy="461665"/>
          </a:xfrm>
          <a:prstGeom prst="rect">
            <a:avLst/>
          </a:prstGeom>
          <a:noFill/>
          <a:ln w="222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/>
              <a:t>if后面有一个括号</a:t>
            </a:r>
            <a:r>
              <a:rPr lang="zh-CN" altLang="en-US" sz="2400"/>
              <a:t>，</a:t>
            </a:r>
            <a:r>
              <a:rPr lang="en-US" sz="2400"/>
              <a:t>括号里是判断条件(condition)</a:t>
            </a:r>
          </a:p>
        </p:txBody>
      </p:sp>
      <p:sp>
        <p:nvSpPr>
          <p:cNvPr id="10" name="Right Arrow 9">
            <a:extLst>
              <a:ext uri="{FF2B5EF4-FFF2-40B4-BE49-F238E27FC236}">
                <a16:creationId xmlns:a16="http://schemas.microsoft.com/office/drawing/2014/main" id="{315B85BE-868C-89CB-8EFB-528D3CF6644E}"/>
              </a:ext>
            </a:extLst>
          </p:cNvPr>
          <p:cNvSpPr/>
          <p:nvPr/>
        </p:nvSpPr>
        <p:spPr>
          <a:xfrm rot="10800000">
            <a:off x="3879199" y="2642335"/>
            <a:ext cx="771177" cy="46166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159092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7CEC02CD-03FA-3747-875D-B99E2D4684EC}"/>
              </a:ext>
            </a:extLst>
          </p:cNvPr>
          <p:cNvSpPr txBox="1">
            <a:spLocks/>
          </p:cNvSpPr>
          <p:nvPr/>
        </p:nvSpPr>
        <p:spPr>
          <a:xfrm>
            <a:off x="831200" y="888186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3733"/>
              <a:t>条件结构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5E943E8-378E-CE39-CA24-9C670C689D2C}"/>
              </a:ext>
            </a:extLst>
          </p:cNvPr>
          <p:cNvSpPr txBox="1"/>
          <p:nvPr/>
        </p:nvSpPr>
        <p:spPr>
          <a:xfrm>
            <a:off x="831200" y="1859340"/>
            <a:ext cx="6096000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400">
                <a:ea typeface="Menlo" panose="020B0609030804020204" pitchFamily="49" charset="0"/>
                <a:cs typeface="Menlo" panose="020B0609030804020204" pitchFamily="49" charset="0"/>
              </a:rPr>
              <a:t>#</a:t>
            </a:r>
            <a:r>
              <a:rPr lang="zh-CN" altLang="en-US" sz="2400">
                <a:ea typeface="Menlo" panose="020B0609030804020204" pitchFamily="49" charset="0"/>
                <a:cs typeface="Menlo" panose="020B0609030804020204" pitchFamily="49" charset="0"/>
              </a:rPr>
              <a:t>如果</a:t>
            </a:r>
            <a:r>
              <a:rPr lang="en-US" sz="2400">
                <a:ea typeface="Menlo" panose="020B0609030804020204" pitchFamily="49" charset="0"/>
                <a:cs typeface="Menlo" panose="020B0609030804020204" pitchFamily="49" charset="0"/>
              </a:rPr>
              <a:t>expression</a:t>
            </a:r>
            <a:r>
              <a:rPr lang="zh-CN" altLang="en-US" sz="2400">
                <a:ea typeface="Menlo" panose="020B0609030804020204" pitchFamily="49" charset="0"/>
                <a:cs typeface="Menlo" panose="020B0609030804020204" pitchFamily="49" charset="0"/>
              </a:rPr>
              <a:t>成立，就执行</a:t>
            </a:r>
            <a:r>
              <a:rPr lang="en-US" sz="2400">
                <a:ea typeface="Menlo" panose="020B0609030804020204" pitchFamily="49" charset="0"/>
                <a:cs typeface="Menlo" panose="020B0609030804020204" pitchFamily="49" charset="0"/>
              </a:rPr>
              <a:t>statement</a:t>
            </a:r>
          </a:p>
          <a:p>
            <a:endParaRPr lang="en-US" sz="240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if(expression):</a:t>
            </a:r>
          </a:p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	</a:t>
            </a:r>
          </a:p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	statement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DEA5778-4703-6B06-C21C-AABC47C23A19}"/>
              </a:ext>
            </a:extLst>
          </p:cNvPr>
          <p:cNvSpPr txBox="1"/>
          <p:nvPr/>
        </p:nvSpPr>
        <p:spPr>
          <a:xfrm>
            <a:off x="4896508" y="2642336"/>
            <a:ext cx="6938440" cy="461665"/>
          </a:xfrm>
          <a:prstGeom prst="rect">
            <a:avLst/>
          </a:prstGeom>
          <a:noFill/>
          <a:ln w="222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/>
              <a:t>if后面有一个括号</a:t>
            </a:r>
            <a:r>
              <a:rPr lang="zh-CN" altLang="en-US" sz="2400"/>
              <a:t>，</a:t>
            </a:r>
            <a:r>
              <a:rPr lang="en-US" sz="2400"/>
              <a:t>括号里是判断条件(condition)</a:t>
            </a:r>
          </a:p>
        </p:txBody>
      </p:sp>
      <p:sp>
        <p:nvSpPr>
          <p:cNvPr id="10" name="Right Arrow 9">
            <a:extLst>
              <a:ext uri="{FF2B5EF4-FFF2-40B4-BE49-F238E27FC236}">
                <a16:creationId xmlns:a16="http://schemas.microsoft.com/office/drawing/2014/main" id="{315B85BE-868C-89CB-8EFB-528D3CF6644E}"/>
              </a:ext>
            </a:extLst>
          </p:cNvPr>
          <p:cNvSpPr/>
          <p:nvPr/>
        </p:nvSpPr>
        <p:spPr>
          <a:xfrm rot="10800000">
            <a:off x="3879199" y="2642335"/>
            <a:ext cx="771177" cy="46166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864448A-7622-20F5-93F7-BB1DB1C7D98F}"/>
              </a:ext>
            </a:extLst>
          </p:cNvPr>
          <p:cNvSpPr txBox="1"/>
          <p:nvPr/>
        </p:nvSpPr>
        <p:spPr>
          <a:xfrm>
            <a:off x="4896508" y="3285923"/>
            <a:ext cx="6938440" cy="461665"/>
          </a:xfrm>
          <a:prstGeom prst="rect">
            <a:avLst/>
          </a:prstGeom>
          <a:noFill/>
          <a:ln w="222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/>
              <a:t>statement是执行语句</a:t>
            </a:r>
            <a:r>
              <a:rPr lang="zh-CN" altLang="en-US" sz="2400"/>
              <a:t>，</a:t>
            </a:r>
            <a:r>
              <a:rPr lang="en-US" sz="2400"/>
              <a:t>需要缩进</a:t>
            </a:r>
          </a:p>
        </p:txBody>
      </p:sp>
      <p:sp>
        <p:nvSpPr>
          <p:cNvPr id="3" name="Right Arrow 2">
            <a:extLst>
              <a:ext uri="{FF2B5EF4-FFF2-40B4-BE49-F238E27FC236}">
                <a16:creationId xmlns:a16="http://schemas.microsoft.com/office/drawing/2014/main" id="{5B5A9EC6-BE56-FA64-66A7-1C748BB27B61}"/>
              </a:ext>
            </a:extLst>
          </p:cNvPr>
          <p:cNvSpPr/>
          <p:nvPr/>
        </p:nvSpPr>
        <p:spPr>
          <a:xfrm rot="10800000">
            <a:off x="3879199" y="3285922"/>
            <a:ext cx="771177" cy="46166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690749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7CEC02CD-03FA-3747-875D-B99E2D4684EC}"/>
              </a:ext>
            </a:extLst>
          </p:cNvPr>
          <p:cNvSpPr txBox="1">
            <a:spLocks/>
          </p:cNvSpPr>
          <p:nvPr/>
        </p:nvSpPr>
        <p:spPr>
          <a:xfrm>
            <a:off x="831200" y="888186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3733"/>
              <a:t>Example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10FCB6B-08E1-76E6-DF39-796561EE648F}"/>
              </a:ext>
            </a:extLst>
          </p:cNvPr>
          <p:cNvSpPr txBox="1"/>
          <p:nvPr/>
        </p:nvSpPr>
        <p:spPr>
          <a:xfrm>
            <a:off x="831200" y="2228671"/>
            <a:ext cx="6100354" cy="1200329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24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weather = 35</a:t>
            </a:r>
          </a:p>
          <a:p>
            <a:r>
              <a:rPr lang="en-US" sz="24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if(weather &gt; 32):</a:t>
            </a:r>
          </a:p>
          <a:p>
            <a:r>
              <a:rPr lang="en-US" sz="24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	print("It is hot outside.")</a:t>
            </a:r>
          </a:p>
        </p:txBody>
      </p:sp>
    </p:spTree>
    <p:extLst>
      <p:ext uri="{BB962C8B-B14F-4D97-AF65-F5344CB8AC3E}">
        <p14:creationId xmlns:p14="http://schemas.microsoft.com/office/powerpoint/2010/main" val="403993450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7CEC02CD-03FA-3747-875D-B99E2D4684EC}"/>
              </a:ext>
            </a:extLst>
          </p:cNvPr>
          <p:cNvSpPr txBox="1">
            <a:spLocks/>
          </p:cNvSpPr>
          <p:nvPr/>
        </p:nvSpPr>
        <p:spPr>
          <a:xfrm>
            <a:off x="831200" y="888186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3733"/>
              <a:t>Example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10FCB6B-08E1-76E6-DF39-796561EE648F}"/>
              </a:ext>
            </a:extLst>
          </p:cNvPr>
          <p:cNvSpPr txBox="1"/>
          <p:nvPr/>
        </p:nvSpPr>
        <p:spPr>
          <a:xfrm>
            <a:off x="831199" y="2228671"/>
            <a:ext cx="9174949" cy="156966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24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year = 2022</a:t>
            </a:r>
          </a:p>
          <a:p>
            <a:r>
              <a:rPr lang="en-US" sz="2400" dirty="0" err="1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birth_year</a:t>
            </a:r>
            <a:r>
              <a:rPr lang="en-US" sz="24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= 2005</a:t>
            </a:r>
          </a:p>
          <a:p>
            <a:r>
              <a:rPr lang="en-US" sz="24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if(year - </a:t>
            </a:r>
            <a:r>
              <a:rPr lang="en-US" sz="2400" dirty="0" err="1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birth_year</a:t>
            </a:r>
            <a:r>
              <a:rPr lang="en-US" sz="24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&gt;= 21):</a:t>
            </a:r>
          </a:p>
          <a:p>
            <a:r>
              <a:rPr lang="en-US" sz="2400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	print("It is legal to drink.")</a:t>
            </a:r>
          </a:p>
        </p:txBody>
      </p:sp>
    </p:spTree>
    <p:extLst>
      <p:ext uri="{BB962C8B-B14F-4D97-AF65-F5344CB8AC3E}">
        <p14:creationId xmlns:p14="http://schemas.microsoft.com/office/powerpoint/2010/main" val="25847508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7CEC02CD-03FA-3747-875D-B99E2D4684EC}"/>
              </a:ext>
            </a:extLst>
          </p:cNvPr>
          <p:cNvSpPr txBox="1">
            <a:spLocks/>
          </p:cNvSpPr>
          <p:nvPr/>
        </p:nvSpPr>
        <p:spPr>
          <a:xfrm>
            <a:off x="831200" y="888186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3733"/>
              <a:t>Example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10FCB6B-08E1-76E6-DF39-796561EE648F}"/>
              </a:ext>
            </a:extLst>
          </p:cNvPr>
          <p:cNvSpPr txBox="1"/>
          <p:nvPr/>
        </p:nvSpPr>
        <p:spPr>
          <a:xfrm>
            <a:off x="831199" y="2228671"/>
            <a:ext cx="9174949" cy="1200329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word = "Pseudopseudohypoparathyroidism"</a:t>
            </a:r>
          </a:p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if(len(word) &gt; 20):</a:t>
            </a:r>
          </a:p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	print("The word is tooooo long!")</a:t>
            </a:r>
          </a:p>
        </p:txBody>
      </p:sp>
    </p:spTree>
    <p:extLst>
      <p:ext uri="{BB962C8B-B14F-4D97-AF65-F5344CB8AC3E}">
        <p14:creationId xmlns:p14="http://schemas.microsoft.com/office/powerpoint/2010/main" val="142198621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7CEC02CD-03FA-3747-875D-B99E2D4684EC}"/>
              </a:ext>
            </a:extLst>
          </p:cNvPr>
          <p:cNvSpPr txBox="1">
            <a:spLocks/>
          </p:cNvSpPr>
          <p:nvPr/>
        </p:nvSpPr>
        <p:spPr>
          <a:xfrm>
            <a:off x="831200" y="888186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3733"/>
              <a:t>Example</a:t>
            </a:r>
          </a:p>
        </p:txBody>
      </p:sp>
      <p:pic>
        <p:nvPicPr>
          <p:cNvPr id="2" name="图片 1">
            <a:extLst>
              <a:ext uri="{FF2B5EF4-FFF2-40B4-BE49-F238E27FC236}">
                <a16:creationId xmlns:a16="http://schemas.microsoft.com/office/drawing/2014/main" id="{A36478B5-DE06-B98F-E67B-6B591E34290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9005" y="1828800"/>
            <a:ext cx="3546088" cy="26595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61881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7CEC02CD-03FA-3747-875D-B99E2D4684EC}"/>
              </a:ext>
            </a:extLst>
          </p:cNvPr>
          <p:cNvSpPr txBox="1">
            <a:spLocks/>
          </p:cNvSpPr>
          <p:nvPr/>
        </p:nvSpPr>
        <p:spPr>
          <a:xfrm>
            <a:off x="831200" y="888186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3733"/>
              <a:t>常见错误</a:t>
            </a:r>
            <a:r>
              <a:rPr lang="en-US" altLang="zh-CN" sz="3733"/>
              <a:t>1:</a:t>
            </a:r>
            <a:r>
              <a:rPr lang="en-US" sz="3733"/>
              <a:t>没有设计函数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647642D-E838-A468-7EF6-49FCD4EFC521}"/>
              </a:ext>
            </a:extLst>
          </p:cNvPr>
          <p:cNvSpPr txBox="1"/>
          <p:nvPr/>
        </p:nvSpPr>
        <p:spPr>
          <a:xfrm>
            <a:off x="831200" y="2136338"/>
            <a:ext cx="10899246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import math</a:t>
            </a:r>
          </a:p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x1=int(input("What's x1:"))</a:t>
            </a:r>
          </a:p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y1=int(input("What's y1:"))</a:t>
            </a:r>
          </a:p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x2=int(input("What's x2:"))</a:t>
            </a:r>
          </a:p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y2=int(input("What's y2:"))</a:t>
            </a:r>
          </a:p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slope=(y2-y1)/(x2-x1)</a:t>
            </a:r>
          </a:p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dist=math.sqrt(math.pow((y2-y1),2)+math.pow((x2-x1),2))</a:t>
            </a:r>
          </a:p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print(slope)</a:t>
            </a:r>
          </a:p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print(dist)</a:t>
            </a:r>
          </a:p>
        </p:txBody>
      </p:sp>
    </p:spTree>
    <p:extLst>
      <p:ext uri="{BB962C8B-B14F-4D97-AF65-F5344CB8AC3E}">
        <p14:creationId xmlns:p14="http://schemas.microsoft.com/office/powerpoint/2010/main" val="39083277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占位符 2">
            <a:extLst>
              <a:ext uri="{FF2B5EF4-FFF2-40B4-BE49-F238E27FC236}">
                <a16:creationId xmlns:a16="http://schemas.microsoft.com/office/drawing/2014/main" id="{1D28C20C-5A0F-1CEA-9704-E6CCF84823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15600" y="309999"/>
            <a:ext cx="11360800" cy="4555200"/>
          </a:xfrm>
        </p:spPr>
        <p:txBody>
          <a:bodyPr/>
          <a:lstStyle/>
          <a:p>
            <a:pPr marL="152396" indent="0">
              <a:buNone/>
            </a:pPr>
            <a:r>
              <a:rPr lang="en-US" altLang="zh-CN" sz="2400" dirty="0">
                <a:solidFill>
                  <a:schemeClr val="tx1"/>
                </a:solidFill>
                <a:effectLst/>
              </a:rPr>
              <a:t>In </a:t>
            </a:r>
            <a:r>
              <a:rPr lang="en-US" altLang="zh-CN" sz="2400" u="none" strike="noStrike" dirty="0">
                <a:solidFill>
                  <a:schemeClr val="tx1"/>
                </a:solidFill>
                <a:effectLst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Distance</a:t>
            </a:r>
            <a:r>
              <a:rPr lang="en-US" altLang="zh-CN" sz="2400" dirty="0">
                <a:solidFill>
                  <a:schemeClr val="tx1"/>
                </a:solidFill>
                <a:effectLst/>
              </a:rPr>
              <a:t>, if the line of two points is vertical, the program will crash since the slope would be infinity. Modify your program so that it could print the correct output without crashing.</a:t>
            </a:r>
          </a:p>
          <a:p>
            <a:pPr marL="152396" indent="0">
              <a:buNone/>
            </a:pPr>
            <a:br>
              <a:rPr lang="en-US" altLang="zh-CN" sz="2400" dirty="0">
                <a:solidFill>
                  <a:schemeClr val="tx1"/>
                </a:solidFill>
              </a:rPr>
            </a:br>
            <a:endParaRPr kumimoji="1" lang="zh-CN" altLang="en-US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890580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7CEC02CD-03FA-3747-875D-B99E2D4684EC}"/>
              </a:ext>
            </a:extLst>
          </p:cNvPr>
          <p:cNvSpPr txBox="1">
            <a:spLocks/>
          </p:cNvSpPr>
          <p:nvPr/>
        </p:nvSpPr>
        <p:spPr>
          <a:xfrm>
            <a:off x="786807" y="341776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3733" dirty="0"/>
              <a:t>Example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10FCB6B-08E1-76E6-DF39-796561EE648F}"/>
              </a:ext>
            </a:extLst>
          </p:cNvPr>
          <p:cNvSpPr txBox="1"/>
          <p:nvPr/>
        </p:nvSpPr>
        <p:spPr>
          <a:xfrm>
            <a:off x="786807" y="1350703"/>
            <a:ext cx="9174949" cy="5078313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def s1():</a:t>
            </a:r>
          </a:p>
          <a:p>
            <a:r>
              <a:rPr lang="en-US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   x1=float(input("Please enter the x </a:t>
            </a:r>
            <a:r>
              <a:rPr lang="en-US" dirty="0" err="1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coodinates</a:t>
            </a:r>
            <a:r>
              <a:rPr lang="en-US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of first point: "))</a:t>
            </a:r>
          </a:p>
          <a:p>
            <a:r>
              <a:rPr lang="en-US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 </a:t>
            </a:r>
          </a:p>
          <a:p>
            <a:r>
              <a:rPr lang="en-US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   y1=float(input("Please enter the y </a:t>
            </a:r>
            <a:r>
              <a:rPr lang="en-US" dirty="0" err="1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coodinates</a:t>
            </a:r>
            <a:r>
              <a:rPr lang="en-US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of first point: "))</a:t>
            </a:r>
          </a:p>
          <a:p>
            <a:r>
              <a:rPr lang="en-US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 </a:t>
            </a:r>
          </a:p>
          <a:p>
            <a:r>
              <a:rPr lang="en-US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   x2=float(input("Please enter the x </a:t>
            </a:r>
            <a:r>
              <a:rPr lang="en-US" dirty="0" err="1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coodinates</a:t>
            </a:r>
            <a:r>
              <a:rPr lang="en-US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of second point: "))</a:t>
            </a:r>
          </a:p>
          <a:p>
            <a:r>
              <a:rPr lang="en-US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 </a:t>
            </a:r>
          </a:p>
          <a:p>
            <a:r>
              <a:rPr lang="en-US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   y2=float(input("Please enter the y </a:t>
            </a:r>
            <a:r>
              <a:rPr lang="en-US" dirty="0" err="1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coodinates</a:t>
            </a:r>
            <a:r>
              <a:rPr lang="en-US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of second point: "))</a:t>
            </a:r>
          </a:p>
          <a:p>
            <a:r>
              <a:rPr lang="en-US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 </a:t>
            </a:r>
          </a:p>
          <a:p>
            <a:r>
              <a:rPr lang="en-US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   slope=(y2-y1)/(x2-x1)</a:t>
            </a:r>
          </a:p>
          <a:p>
            <a:r>
              <a:rPr lang="en-US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   distance=</a:t>
            </a:r>
            <a:r>
              <a:rPr lang="en-US" dirty="0" err="1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math.sqrt</a:t>
            </a:r>
            <a:r>
              <a:rPr lang="en-US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((x2-x1)**2+(y2-y1)**2)</a:t>
            </a:r>
          </a:p>
          <a:p>
            <a:r>
              <a:rPr lang="en-US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   print("The slope of the line is: ",slope)</a:t>
            </a:r>
          </a:p>
          <a:p>
            <a:r>
              <a:rPr lang="en-US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   print("The distance between the two points is: ",distance)</a:t>
            </a:r>
          </a:p>
          <a:p>
            <a:r>
              <a:rPr lang="en-US" dirty="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s1()</a:t>
            </a:r>
          </a:p>
        </p:txBody>
      </p:sp>
    </p:spTree>
    <p:extLst>
      <p:ext uri="{BB962C8B-B14F-4D97-AF65-F5344CB8AC3E}">
        <p14:creationId xmlns:p14="http://schemas.microsoft.com/office/powerpoint/2010/main" val="351252794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E524DF1-1BD4-1888-84D2-80DD7537E5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88AFE225-52A4-50B6-8360-0E29A48A9BE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52396" indent="0">
              <a:buNone/>
            </a:pPr>
            <a:r>
              <a:rPr lang="en-US" altLang="zh-CN" sz="2400" dirty="0">
                <a:solidFill>
                  <a:schemeClr val="tx1"/>
                </a:solidFill>
                <a:effectLst/>
              </a:rPr>
              <a:t>In </a:t>
            </a:r>
            <a:r>
              <a:rPr lang="en-US" altLang="zh-CN" sz="2400" u="none" strike="noStrike" dirty="0">
                <a:solidFill>
                  <a:schemeClr val="tx1"/>
                </a:solidFill>
                <a:effectLst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Solve Equation</a:t>
            </a:r>
            <a:r>
              <a:rPr lang="en-US" altLang="zh-CN" sz="2400" dirty="0">
                <a:solidFill>
                  <a:schemeClr val="tx1"/>
                </a:solidFill>
                <a:effectLst/>
              </a:rPr>
              <a:t>, it is not required to check the delta, as well as the first coefficient. Modify the program so that if could print the correct output even if the a==0, or delta&lt;0.</a:t>
            </a:r>
            <a:br>
              <a:rPr lang="en-US" altLang="zh-CN" sz="2400" dirty="0">
                <a:solidFill>
                  <a:schemeClr val="tx1"/>
                </a:solidFill>
              </a:rPr>
            </a:br>
            <a:endParaRPr kumimoji="1" lang="zh-CN" altLang="en-US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00881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5CAB827-6DC4-B724-2683-88BF219E9F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13ED30A4-B205-CB8B-B2C2-E053309C3D1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52396" indent="0">
              <a:buNone/>
            </a:pPr>
            <a:r>
              <a:rPr lang="en-US" altLang="zh-CN" b="1" dirty="0">
                <a:solidFill>
                  <a:schemeClr val="tx1"/>
                </a:solidFill>
                <a:effectLst/>
                <a:latin typeface="var(--pst-font-family-heading)"/>
              </a:rPr>
              <a:t>Narcissistic Number</a:t>
            </a:r>
          </a:p>
          <a:p>
            <a:pPr marL="152396" indent="0">
              <a:buNone/>
            </a:pPr>
            <a:r>
              <a:rPr lang="en-US" altLang="zh-CN" b="1" dirty="0">
                <a:solidFill>
                  <a:schemeClr val="tx1"/>
                </a:solidFill>
                <a:effectLst/>
              </a:rPr>
              <a:t>Narcissistic Numbers</a:t>
            </a:r>
            <a:r>
              <a:rPr lang="en-US" altLang="zh-CN" dirty="0">
                <a:solidFill>
                  <a:schemeClr val="tx1"/>
                </a:solidFill>
                <a:effectLst/>
              </a:rPr>
              <a:t> are defined as follows: An n-digit number is narcissistic if the sum of its digits to the nth power equal the original number. For example with 3 digits, say I choose the number 153: 153=13+53+33. So 153 is a Narcissistic Number.</a:t>
            </a:r>
          </a:p>
          <a:p>
            <a:pPr marL="152396" indent="0">
              <a:buNone/>
            </a:pPr>
            <a:r>
              <a:rPr lang="en-US" altLang="zh-CN" dirty="0">
                <a:solidFill>
                  <a:schemeClr val="tx1"/>
                </a:solidFill>
                <a:effectLst/>
              </a:rPr>
              <a:t>Write a function called check(), to determine if a 3-digit number which user input is a Narcissistic Number. For example: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altLang="zh-CN" dirty="0">
                <a:solidFill>
                  <a:schemeClr val="tx1"/>
                </a:solidFill>
                <a:effectLst/>
              </a:rPr>
              <a:t>input: 153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altLang="zh-CN" dirty="0">
                <a:solidFill>
                  <a:schemeClr val="tx1"/>
                </a:solidFill>
                <a:effectLst/>
              </a:rPr>
              <a:t>output: “153 is a Narcissistic Number”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altLang="zh-CN" dirty="0">
                <a:solidFill>
                  <a:schemeClr val="tx1"/>
                </a:solidFill>
                <a:effectLst/>
              </a:rPr>
              <a:t>input: 165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altLang="zh-CN" dirty="0">
                <a:solidFill>
                  <a:schemeClr val="tx1"/>
                </a:solidFill>
                <a:effectLst/>
              </a:rPr>
              <a:t>output: “165 is not a Narcissistic Number”</a:t>
            </a:r>
          </a:p>
          <a:p>
            <a:br>
              <a:rPr lang="en-US" altLang="zh-CN" dirty="0">
                <a:solidFill>
                  <a:schemeClr val="tx1"/>
                </a:solidFill>
              </a:rPr>
            </a:br>
            <a:endParaRPr kumimoji="1" lang="zh-CN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42102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7CEC02CD-03FA-3747-875D-B99E2D4684EC}"/>
              </a:ext>
            </a:extLst>
          </p:cNvPr>
          <p:cNvSpPr txBox="1">
            <a:spLocks/>
          </p:cNvSpPr>
          <p:nvPr/>
        </p:nvSpPr>
        <p:spPr>
          <a:xfrm>
            <a:off x="831200" y="888186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2400"/>
              <a:t>问</a:t>
            </a:r>
            <a:r>
              <a:rPr lang="zh-CN" altLang="en-US" sz="2400"/>
              <a:t>：什么是缩进？</a:t>
            </a:r>
            <a:r>
              <a:rPr lang="en-US" altLang="zh-CN" sz="2400"/>
              <a:t> Python</a:t>
            </a:r>
            <a:r>
              <a:rPr lang="zh-CN" altLang="en-US" sz="2400"/>
              <a:t>为什么要缩进？</a:t>
            </a:r>
            <a:endParaRPr lang="en-US" sz="240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88AF81A-D91D-B347-8E7E-0B52261EEA6F}"/>
              </a:ext>
            </a:extLst>
          </p:cNvPr>
          <p:cNvSpPr txBox="1">
            <a:spLocks/>
          </p:cNvSpPr>
          <p:nvPr/>
        </p:nvSpPr>
        <p:spPr>
          <a:xfrm>
            <a:off x="831200" y="1776793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lang="zh-CN" altLang="en-US" sz="2400"/>
          </a:p>
        </p:txBody>
      </p:sp>
    </p:spTree>
    <p:extLst>
      <p:ext uri="{BB962C8B-B14F-4D97-AF65-F5344CB8AC3E}">
        <p14:creationId xmlns:p14="http://schemas.microsoft.com/office/powerpoint/2010/main" val="382410728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7CEC02CD-03FA-3747-875D-B99E2D4684EC}"/>
              </a:ext>
            </a:extLst>
          </p:cNvPr>
          <p:cNvSpPr txBox="1">
            <a:spLocks/>
          </p:cNvSpPr>
          <p:nvPr/>
        </p:nvSpPr>
        <p:spPr>
          <a:xfrm>
            <a:off x="831200" y="888186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2400"/>
              <a:t>问</a:t>
            </a:r>
            <a:r>
              <a:rPr lang="zh-CN" altLang="en-US" sz="2400"/>
              <a:t>：什么是缩进？</a:t>
            </a:r>
            <a:r>
              <a:rPr lang="en-US" altLang="zh-CN" sz="2400"/>
              <a:t> Python</a:t>
            </a:r>
            <a:r>
              <a:rPr lang="zh-CN" altLang="en-US" sz="2400"/>
              <a:t>为什么要缩进？</a:t>
            </a:r>
            <a:endParaRPr lang="en-US" sz="2400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D5DD86B5-2CA7-83F1-E676-431DDBB1CBE2}"/>
              </a:ext>
            </a:extLst>
          </p:cNvPr>
          <p:cNvSpPr txBox="1">
            <a:spLocks/>
          </p:cNvSpPr>
          <p:nvPr/>
        </p:nvSpPr>
        <p:spPr>
          <a:xfrm>
            <a:off x="831200" y="1876609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zh-CN" altLang="en-US" sz="2400"/>
              <a:t>答：缩进是为了区分代码层次，例如</a:t>
            </a:r>
            <a:r>
              <a:rPr lang="en-US" altLang="zh-CN" sz="2400"/>
              <a:t>if</a:t>
            </a:r>
            <a:r>
              <a:rPr lang="zh-CN" altLang="en-US" sz="2400"/>
              <a:t>中的执行语句就是</a:t>
            </a:r>
            <a:r>
              <a:rPr lang="en-US" altLang="zh-CN" sz="2400"/>
              <a:t>if</a:t>
            </a:r>
            <a:r>
              <a:rPr lang="zh-CN" altLang="en-US" sz="2400"/>
              <a:t>结构的一部分，它与</a:t>
            </a:r>
            <a:r>
              <a:rPr lang="en-US" altLang="zh-CN" sz="2400"/>
              <a:t>if</a:t>
            </a:r>
            <a:r>
              <a:rPr lang="zh-CN" altLang="en-US" sz="2400"/>
              <a:t>结构外的代码处于不同层次。</a:t>
            </a:r>
            <a:endParaRPr lang="en-US" altLang="zh-CN" sz="2400"/>
          </a:p>
          <a:p>
            <a:endParaRPr lang="en-US" sz="2400"/>
          </a:p>
          <a:p>
            <a:r>
              <a:rPr lang="zh-CN" altLang="en-US" sz="2400"/>
              <a:t>其他语言中通常使用</a:t>
            </a:r>
            <a:r>
              <a:rPr lang="en-US" altLang="zh-CN" sz="2400"/>
              <a:t>{ }</a:t>
            </a:r>
            <a:r>
              <a:rPr lang="zh-CN" altLang="en-US" sz="2400"/>
              <a:t>来区分代码层次，</a:t>
            </a:r>
            <a:r>
              <a:rPr lang="en-US" altLang="zh-CN" sz="2400"/>
              <a:t>Python</a:t>
            </a:r>
            <a:r>
              <a:rPr lang="zh-CN" altLang="en-US" sz="2400"/>
              <a:t>中不使用</a:t>
            </a:r>
            <a:r>
              <a:rPr lang="en-US" altLang="zh-CN" sz="2400"/>
              <a:t>{  }</a:t>
            </a:r>
            <a:r>
              <a:rPr lang="zh-CN" altLang="en-US" sz="2400"/>
              <a:t>，而是用缩进来区分。</a:t>
            </a:r>
            <a:endParaRPr lang="en-US" altLang="zh-CN" sz="2400"/>
          </a:p>
          <a:p>
            <a:endParaRPr lang="en-US" sz="2400"/>
          </a:p>
          <a:p>
            <a:endParaRPr lang="en-US" sz="240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F739231-7DA6-ACC8-1F43-F3491C30C520}"/>
              </a:ext>
            </a:extLst>
          </p:cNvPr>
          <p:cNvSpPr txBox="1"/>
          <p:nvPr/>
        </p:nvSpPr>
        <p:spPr>
          <a:xfrm>
            <a:off x="831200" y="3979093"/>
            <a:ext cx="9174949" cy="1200329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s = “Morning”		#level 1</a:t>
            </a:r>
          </a:p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if(len(s) &gt; 5):</a:t>
            </a:r>
          </a:p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	s = s[0:5]	#level 2</a:t>
            </a:r>
          </a:p>
        </p:txBody>
      </p:sp>
    </p:spTree>
    <p:extLst>
      <p:ext uri="{BB962C8B-B14F-4D97-AF65-F5344CB8AC3E}">
        <p14:creationId xmlns:p14="http://schemas.microsoft.com/office/powerpoint/2010/main" val="384365498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7CEC02CD-03FA-3747-875D-B99E2D4684EC}"/>
              </a:ext>
            </a:extLst>
          </p:cNvPr>
          <p:cNvSpPr txBox="1">
            <a:spLocks/>
          </p:cNvSpPr>
          <p:nvPr/>
        </p:nvSpPr>
        <p:spPr>
          <a:xfrm>
            <a:off x="831200" y="888186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2400"/>
              <a:t>问</a:t>
            </a:r>
            <a:r>
              <a:rPr lang="zh-CN" altLang="en-US" sz="2400"/>
              <a:t>：写代码的时候怎么表示缩进？</a:t>
            </a:r>
            <a:endParaRPr lang="en-US" sz="2400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D5DD86B5-2CA7-83F1-E676-431DDBB1CBE2}"/>
              </a:ext>
            </a:extLst>
          </p:cNvPr>
          <p:cNvSpPr txBox="1">
            <a:spLocks/>
          </p:cNvSpPr>
          <p:nvPr/>
        </p:nvSpPr>
        <p:spPr>
          <a:xfrm>
            <a:off x="831200" y="1876609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zh-CN" altLang="en-US" sz="2400"/>
              <a:t>答：</a:t>
            </a:r>
            <a:r>
              <a:rPr lang="en-US" altLang="zh-CN" sz="2400"/>
              <a:t>Python</a:t>
            </a:r>
            <a:r>
              <a:rPr lang="zh-CN" altLang="en-US" sz="2400"/>
              <a:t>官方并没有对缩进长度做统一要求。但是一个约定俗称的规则是缩进占</a:t>
            </a:r>
            <a:r>
              <a:rPr lang="en-US" altLang="zh-CN" sz="2400"/>
              <a:t>4</a:t>
            </a:r>
            <a:r>
              <a:rPr lang="zh-CN" altLang="en-US" sz="2400"/>
              <a:t>个空格。</a:t>
            </a:r>
            <a:endParaRPr lang="en-US" altLang="zh-CN" sz="2400"/>
          </a:p>
          <a:p>
            <a:endParaRPr lang="en-US" altLang="zh-CN" sz="2400"/>
          </a:p>
          <a:p>
            <a:r>
              <a:rPr lang="zh-CN" altLang="en-US" sz="2400"/>
              <a:t>我的个人的习惯是在编程工具中将</a:t>
            </a:r>
            <a:r>
              <a:rPr lang="en-US" altLang="zh-CN" sz="2400"/>
              <a:t>tab</a:t>
            </a:r>
            <a:r>
              <a:rPr lang="zh-CN" altLang="en-US" sz="2400"/>
              <a:t>键设置为</a:t>
            </a:r>
            <a:r>
              <a:rPr lang="en-US" altLang="zh-CN" sz="2400"/>
              <a:t>4</a:t>
            </a:r>
            <a:r>
              <a:rPr lang="zh-CN" altLang="en-US" sz="2400"/>
              <a:t>个空格，然后统一使用</a:t>
            </a:r>
            <a:r>
              <a:rPr lang="en-US" altLang="zh-CN" sz="2400"/>
              <a:t>tab</a:t>
            </a:r>
            <a:r>
              <a:rPr lang="zh-CN" altLang="en-US" sz="2400"/>
              <a:t>键来表示缩进。这样做的好处是不用每次都敲击</a:t>
            </a:r>
            <a:r>
              <a:rPr lang="en-US" altLang="zh-CN" sz="2400"/>
              <a:t>4</a:t>
            </a:r>
            <a:r>
              <a:rPr lang="zh-CN" altLang="en-US" sz="2400"/>
              <a:t>个空格，并且可以保证所有缩进都具有相同的长度。在</a:t>
            </a:r>
            <a:r>
              <a:rPr lang="en-US" altLang="zh-CN" sz="2400"/>
              <a:t>OnlineGDB</a:t>
            </a:r>
            <a:r>
              <a:rPr lang="zh-CN" altLang="en-US" sz="2400"/>
              <a:t>中直接使用</a:t>
            </a:r>
            <a:r>
              <a:rPr lang="en-US" altLang="zh-CN" sz="2400"/>
              <a:t>tab</a:t>
            </a:r>
            <a:r>
              <a:rPr lang="zh-CN" altLang="en-US" sz="2400"/>
              <a:t>键即可。</a:t>
            </a:r>
            <a:endParaRPr lang="en-US" altLang="zh-CN" sz="2400"/>
          </a:p>
          <a:p>
            <a:endParaRPr lang="zh-CN" altLang="en-US" sz="2400"/>
          </a:p>
          <a:p>
            <a:endParaRPr lang="en-US" altLang="zh-CN" sz="2400"/>
          </a:p>
          <a:p>
            <a:endParaRPr lang="en-US" sz="2400"/>
          </a:p>
          <a:p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98506937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7CEC02CD-03FA-3747-875D-B99E2D4684EC}"/>
              </a:ext>
            </a:extLst>
          </p:cNvPr>
          <p:cNvSpPr txBox="1">
            <a:spLocks/>
          </p:cNvSpPr>
          <p:nvPr/>
        </p:nvSpPr>
        <p:spPr>
          <a:xfrm>
            <a:off x="831200" y="888186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2400"/>
              <a:t>问</a:t>
            </a:r>
            <a:r>
              <a:rPr lang="zh-CN" altLang="en-US" sz="2400"/>
              <a:t>：写代码的时候怎么表示缩进？</a:t>
            </a:r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4206727643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B46166A0-2501-A31B-225F-1297CBB7C5F9}"/>
              </a:ext>
            </a:extLst>
          </p:cNvPr>
          <p:cNvSpPr txBox="1">
            <a:spLocks/>
          </p:cNvSpPr>
          <p:nvPr/>
        </p:nvSpPr>
        <p:spPr>
          <a:xfrm>
            <a:off x="850793" y="293822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3733"/>
              <a:t>找bug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8B71890-3384-9573-2945-77A6D1545F85}"/>
              </a:ext>
            </a:extLst>
          </p:cNvPr>
          <p:cNvSpPr txBox="1"/>
          <p:nvPr/>
        </p:nvSpPr>
        <p:spPr>
          <a:xfrm>
            <a:off x="850793" y="1591724"/>
            <a:ext cx="2562726" cy="1200329"/>
          </a:xfrm>
          <a:prstGeom prst="rect">
            <a:avLst/>
          </a:prstGeom>
          <a:noFill/>
          <a:ln w="22225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a = 2</a:t>
            </a:r>
          </a:p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if(a+1 = 3)</a:t>
            </a:r>
          </a:p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	a = a+1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2C18783-2922-05F6-6C0E-B7FEAEEBE3DA}"/>
              </a:ext>
            </a:extLst>
          </p:cNvPr>
          <p:cNvSpPr txBox="1"/>
          <p:nvPr/>
        </p:nvSpPr>
        <p:spPr>
          <a:xfrm>
            <a:off x="850793" y="3757637"/>
            <a:ext cx="6113416" cy="1200329"/>
          </a:xfrm>
          <a:prstGeom prst="rect">
            <a:avLst/>
          </a:prstGeom>
          <a:noFill/>
          <a:ln w="22225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num = 50</a:t>
            </a:r>
          </a:p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if(num % 2 = 0):</a:t>
            </a:r>
          </a:p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	print("the num is even")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A94F09D-EE6C-3A6F-B89F-9C06DFC3215F}"/>
              </a:ext>
            </a:extLst>
          </p:cNvPr>
          <p:cNvSpPr txBox="1"/>
          <p:nvPr/>
        </p:nvSpPr>
        <p:spPr>
          <a:xfrm>
            <a:off x="6107573" y="1484199"/>
            <a:ext cx="5619206" cy="1200329"/>
          </a:xfrm>
          <a:prstGeom prst="rect">
            <a:avLst/>
          </a:prstGeom>
          <a:noFill/>
          <a:ln w="22225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season = "summer"</a:t>
            </a:r>
          </a:p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if(season[0] == 's'):</a:t>
            </a:r>
          </a:p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print("It must be summer!")</a:t>
            </a:r>
          </a:p>
        </p:txBody>
      </p:sp>
    </p:spTree>
    <p:extLst>
      <p:ext uri="{BB962C8B-B14F-4D97-AF65-F5344CB8AC3E}">
        <p14:creationId xmlns:p14="http://schemas.microsoft.com/office/powerpoint/2010/main" val="3715010975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26"/>
          <p:cNvSpPr txBox="1">
            <a:spLocks noGrp="1"/>
          </p:cNvSpPr>
          <p:nvPr>
            <p:ph type="title"/>
          </p:nvPr>
        </p:nvSpPr>
        <p:spPr>
          <a:xfrm>
            <a:off x="415600" y="2867800"/>
            <a:ext cx="11360800" cy="11224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THAT’S ALL FOR TODAY</a:t>
            </a:r>
            <a:endParaRPr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25116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7CEC02CD-03FA-3747-875D-B99E2D4684EC}"/>
              </a:ext>
            </a:extLst>
          </p:cNvPr>
          <p:cNvSpPr txBox="1">
            <a:spLocks/>
          </p:cNvSpPr>
          <p:nvPr/>
        </p:nvSpPr>
        <p:spPr>
          <a:xfrm>
            <a:off x="831200" y="888186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3733"/>
              <a:t>常见错误</a:t>
            </a:r>
            <a:r>
              <a:rPr lang="en-US" altLang="zh-CN" sz="3733"/>
              <a:t>2:</a:t>
            </a:r>
            <a:r>
              <a:rPr lang="en-US" sz="3733"/>
              <a:t>分母的乘积要用括号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647642D-E838-A468-7EF6-49FCD4EFC521}"/>
              </a:ext>
            </a:extLst>
          </p:cNvPr>
          <p:cNvSpPr txBox="1"/>
          <p:nvPr/>
        </p:nvSpPr>
        <p:spPr>
          <a:xfrm>
            <a:off x="831200" y="2136338"/>
            <a:ext cx="1089924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x1 = -b+math.sqrt(b*b-4*a*c))/2*a</a:t>
            </a:r>
          </a:p>
        </p:txBody>
      </p:sp>
    </p:spTree>
    <p:extLst>
      <p:ext uri="{BB962C8B-B14F-4D97-AF65-F5344CB8AC3E}">
        <p14:creationId xmlns:p14="http://schemas.microsoft.com/office/powerpoint/2010/main" val="11521166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7CEC02CD-03FA-3747-875D-B99E2D4684EC}"/>
              </a:ext>
            </a:extLst>
          </p:cNvPr>
          <p:cNvSpPr txBox="1">
            <a:spLocks/>
          </p:cNvSpPr>
          <p:nvPr/>
        </p:nvSpPr>
        <p:spPr>
          <a:xfrm>
            <a:off x="831200" y="888186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3733"/>
              <a:t>常见错误</a:t>
            </a:r>
            <a:r>
              <a:rPr lang="en-US" altLang="zh-CN" sz="3733"/>
              <a:t>3:</a:t>
            </a:r>
            <a:r>
              <a:rPr lang="zh-CN" altLang="en-US" sz="3733"/>
              <a:t> </a:t>
            </a:r>
            <a:r>
              <a:rPr lang="en-US" sz="3733"/>
              <a:t>概率是组合数的倒数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647642D-E838-A468-7EF6-49FCD4EFC521}"/>
              </a:ext>
            </a:extLst>
          </p:cNvPr>
          <p:cNvSpPr txBox="1"/>
          <p:nvPr/>
        </p:nvSpPr>
        <p:spPr>
          <a:xfrm>
            <a:off x="831200" y="2136338"/>
            <a:ext cx="10899246" cy="34163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def gamble():</a:t>
            </a:r>
          </a:p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   import math</a:t>
            </a:r>
          </a:p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   n=int(input('</a:t>
            </a:r>
            <a:r>
              <a:rPr lang="zh-CN" alt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奖球有几个？</a:t>
            </a:r>
            <a:r>
              <a:rPr lang="en-US" altLang="zh-CN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'))</a:t>
            </a:r>
          </a:p>
          <a:p>
            <a:r>
              <a:rPr lang="en-US" altLang="zh-CN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   </a:t>
            </a:r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k=int(input('</a:t>
            </a:r>
            <a:r>
              <a:rPr lang="zh-CN" alt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你拥有多少球？</a:t>
            </a:r>
            <a:r>
              <a:rPr lang="en-US" altLang="zh-CN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'))</a:t>
            </a:r>
          </a:p>
          <a:p>
            <a:r>
              <a:rPr lang="en-US" altLang="zh-CN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   </a:t>
            </a:r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P=math.factorial(n)/(math.factorial(n-k)*math.factorial(k))</a:t>
            </a:r>
          </a:p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   print(P)</a:t>
            </a:r>
          </a:p>
          <a:p>
            <a:endParaRPr lang="en-US" sz="240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  <a:p>
            <a:r>
              <a:rPr lang="en-US" sz="24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gamble()</a:t>
            </a:r>
          </a:p>
        </p:txBody>
      </p:sp>
    </p:spTree>
    <p:extLst>
      <p:ext uri="{BB962C8B-B14F-4D97-AF65-F5344CB8AC3E}">
        <p14:creationId xmlns:p14="http://schemas.microsoft.com/office/powerpoint/2010/main" val="13880994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7CEC02CD-03FA-3747-875D-B99E2D4684EC}"/>
              </a:ext>
            </a:extLst>
          </p:cNvPr>
          <p:cNvSpPr txBox="1">
            <a:spLocks/>
          </p:cNvSpPr>
          <p:nvPr/>
        </p:nvSpPr>
        <p:spPr>
          <a:xfrm>
            <a:off x="831200" y="888186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3733"/>
              <a:t>程序控制结构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88AF81A-D91D-B347-8E7E-0B52261EEA6F}"/>
              </a:ext>
            </a:extLst>
          </p:cNvPr>
          <p:cNvSpPr txBox="1">
            <a:spLocks/>
          </p:cNvSpPr>
          <p:nvPr/>
        </p:nvSpPr>
        <p:spPr>
          <a:xfrm>
            <a:off x="831200" y="1776793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zh-CN" altLang="en-US" sz="2400"/>
              <a:t>程序设计千变万化，纷繁复杂，那程序的结构会不会很多呢？</a:t>
            </a:r>
          </a:p>
        </p:txBody>
      </p:sp>
    </p:spTree>
    <p:extLst>
      <p:ext uri="{BB962C8B-B14F-4D97-AF65-F5344CB8AC3E}">
        <p14:creationId xmlns:p14="http://schemas.microsoft.com/office/powerpoint/2010/main" val="21690901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7CEC02CD-03FA-3747-875D-B99E2D4684EC}"/>
              </a:ext>
            </a:extLst>
          </p:cNvPr>
          <p:cNvSpPr txBox="1">
            <a:spLocks/>
          </p:cNvSpPr>
          <p:nvPr/>
        </p:nvSpPr>
        <p:spPr>
          <a:xfrm>
            <a:off x="831200" y="888186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3733"/>
              <a:t>程序控制结构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88AF81A-D91D-B347-8E7E-0B52261EEA6F}"/>
              </a:ext>
            </a:extLst>
          </p:cNvPr>
          <p:cNvSpPr txBox="1">
            <a:spLocks/>
          </p:cNvSpPr>
          <p:nvPr/>
        </p:nvSpPr>
        <p:spPr>
          <a:xfrm>
            <a:off x="831200" y="1776793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zh-CN" altLang="en-US" sz="2400"/>
              <a:t>程序设计千变万化，纷繁复杂，那程序的结构会不会有很多呢？</a:t>
            </a:r>
          </a:p>
        </p:txBody>
      </p:sp>
      <p:pic>
        <p:nvPicPr>
          <p:cNvPr id="17410" name="Picture 2" descr="Structured program theorem - Wikipedia">
            <a:extLst>
              <a:ext uri="{FF2B5EF4-FFF2-40B4-BE49-F238E27FC236}">
                <a16:creationId xmlns:a16="http://schemas.microsoft.com/office/drawing/2014/main" id="{8008D99C-49B0-425C-6609-3E20D8B1681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200" y="2822362"/>
            <a:ext cx="10260578" cy="18322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E3AAF6B2-F572-8F00-EC3C-270E0461EF39}"/>
              </a:ext>
            </a:extLst>
          </p:cNvPr>
          <p:cNvSpPr txBox="1"/>
          <p:nvPr/>
        </p:nvSpPr>
        <p:spPr>
          <a:xfrm>
            <a:off x="2038782" y="4736522"/>
            <a:ext cx="230388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/>
              <a:t>顺序结构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32EA8E2-3A81-C9EF-9DE4-647B3F885EA7}"/>
              </a:ext>
            </a:extLst>
          </p:cNvPr>
          <p:cNvSpPr txBox="1"/>
          <p:nvPr/>
        </p:nvSpPr>
        <p:spPr>
          <a:xfrm>
            <a:off x="5314409" y="4736522"/>
            <a:ext cx="128645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/>
              <a:t>条件结构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30716D1-6276-0D11-BDD8-4DAF858D1EC2}"/>
              </a:ext>
            </a:extLst>
          </p:cNvPr>
          <p:cNvSpPr txBox="1"/>
          <p:nvPr/>
        </p:nvSpPr>
        <p:spPr>
          <a:xfrm>
            <a:off x="9561777" y="4736522"/>
            <a:ext cx="230388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/>
              <a:t>循环结构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30038AF-8B99-B4E0-9DED-AAC2479872E8}"/>
              </a:ext>
            </a:extLst>
          </p:cNvPr>
          <p:cNvSpPr txBox="1"/>
          <p:nvPr/>
        </p:nvSpPr>
        <p:spPr>
          <a:xfrm>
            <a:off x="827347" y="5503235"/>
            <a:ext cx="10260577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2000" i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Flow diagrams, turing machines and languages with only two formation rules</a:t>
            </a:r>
            <a:r>
              <a:rPr lang="en-US" sz="2000" i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(bohm and jacopini, 1966)</a:t>
            </a:r>
          </a:p>
          <a:p>
            <a:pPr algn="l"/>
            <a:br>
              <a:rPr lang="en-US" sz="2000" i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000" i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59331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7CEC02CD-03FA-3747-875D-B99E2D4684EC}"/>
              </a:ext>
            </a:extLst>
          </p:cNvPr>
          <p:cNvSpPr txBox="1">
            <a:spLocks/>
          </p:cNvSpPr>
          <p:nvPr/>
        </p:nvSpPr>
        <p:spPr>
          <a:xfrm>
            <a:off x="831200" y="888186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3733"/>
              <a:t>逻辑代数</a:t>
            </a:r>
          </a:p>
        </p:txBody>
      </p:sp>
      <p:pic>
        <p:nvPicPr>
          <p:cNvPr id="1026" name="Picture 2" descr="George Boole | Facts, Biography, Death, Education, &amp; Books | Britannica">
            <a:extLst>
              <a:ext uri="{FF2B5EF4-FFF2-40B4-BE49-F238E27FC236}">
                <a16:creationId xmlns:a16="http://schemas.microsoft.com/office/drawing/2014/main" id="{16738E2C-CF90-1A97-1137-AA1FF95C849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50272" y="1269985"/>
            <a:ext cx="4010527" cy="30078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itle 1">
            <a:extLst>
              <a:ext uri="{FF2B5EF4-FFF2-40B4-BE49-F238E27FC236}">
                <a16:creationId xmlns:a16="http://schemas.microsoft.com/office/drawing/2014/main" id="{2167D3DC-E138-BD93-1927-D618E064EAFC}"/>
              </a:ext>
            </a:extLst>
          </p:cNvPr>
          <p:cNvSpPr txBox="1">
            <a:spLocks/>
          </p:cNvSpPr>
          <p:nvPr/>
        </p:nvSpPr>
        <p:spPr>
          <a:xfrm>
            <a:off x="831199" y="2010333"/>
            <a:ext cx="5687873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altLang="zh-CN" sz="2400">
                <a:effectLst/>
              </a:rPr>
              <a:t>1854</a:t>
            </a:r>
            <a:r>
              <a:rPr lang="zh-CN" altLang="en-US" sz="2400">
                <a:effectLst/>
              </a:rPr>
              <a:t>年，英国数学家乔治</a:t>
            </a:r>
            <a:r>
              <a:rPr lang="en-US" altLang="zh-CN" sz="2400">
                <a:effectLst/>
              </a:rPr>
              <a:t>.</a:t>
            </a:r>
            <a:r>
              <a:rPr lang="zh-CN" altLang="en-US" sz="2400">
                <a:effectLst/>
              </a:rPr>
              <a:t>布尔（</a:t>
            </a:r>
            <a:r>
              <a:rPr lang="en-US" sz="2400">
                <a:effectLst/>
              </a:rPr>
              <a:t>George Boole）</a:t>
            </a:r>
            <a:r>
              <a:rPr lang="zh-CN" altLang="en-US" sz="2400">
                <a:effectLst/>
              </a:rPr>
              <a:t>出版了</a:t>
            </a:r>
            <a:r>
              <a:rPr lang="en-US" sz="2400" i="1">
                <a:effectLst/>
              </a:rPr>
              <a:t>The Laws of Thought</a:t>
            </a:r>
            <a:r>
              <a:rPr lang="en-US" sz="2400">
                <a:effectLst/>
              </a:rPr>
              <a:t>，</a:t>
            </a:r>
            <a:r>
              <a:rPr lang="zh-CN" altLang="en-US" sz="2400">
                <a:effectLst/>
              </a:rPr>
              <a:t>这本书中他提出了逻辑代数的概念。逻辑代数只包含两个数值：</a:t>
            </a:r>
            <a:endParaRPr lang="en-US" altLang="zh-CN" sz="2400">
              <a:effectLst/>
            </a:endParaRPr>
          </a:p>
          <a:p>
            <a:endParaRPr lang="en-US" altLang="zh-CN" sz="240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zh-CN" sz="2400"/>
              <a:t>True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zh-CN" sz="2400">
                <a:effectLst/>
              </a:rPr>
              <a:t>False</a:t>
            </a:r>
            <a:endParaRPr lang="zh-CN" altLang="en-US" sz="2400">
              <a:effectLst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BDC8329-5DDC-212D-5463-D6F166378EC6}"/>
              </a:ext>
            </a:extLst>
          </p:cNvPr>
          <p:cNvSpPr txBox="1"/>
          <p:nvPr/>
        </p:nvSpPr>
        <p:spPr>
          <a:xfrm>
            <a:off x="7991957" y="4475013"/>
            <a:ext cx="40105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George Boole: </a:t>
            </a:r>
            <a:r>
              <a:rPr lang="en-US" altLang="zh-CN"/>
              <a:t>1815-1864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03337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7CEC02CD-03FA-3747-875D-B99E2D4684EC}"/>
              </a:ext>
            </a:extLst>
          </p:cNvPr>
          <p:cNvSpPr txBox="1">
            <a:spLocks/>
          </p:cNvSpPr>
          <p:nvPr/>
        </p:nvSpPr>
        <p:spPr>
          <a:xfrm>
            <a:off x="831200" y="888186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3733"/>
              <a:t>逻辑代数</a:t>
            </a:r>
          </a:p>
        </p:txBody>
      </p:sp>
      <p:pic>
        <p:nvPicPr>
          <p:cNvPr id="1026" name="Picture 2" descr="George Boole | Facts, Biography, Death, Education, &amp; Books | Britannica">
            <a:extLst>
              <a:ext uri="{FF2B5EF4-FFF2-40B4-BE49-F238E27FC236}">
                <a16:creationId xmlns:a16="http://schemas.microsoft.com/office/drawing/2014/main" id="{16738E2C-CF90-1A97-1137-AA1FF95C849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50272" y="1269985"/>
            <a:ext cx="4010527" cy="30078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itle 1">
            <a:extLst>
              <a:ext uri="{FF2B5EF4-FFF2-40B4-BE49-F238E27FC236}">
                <a16:creationId xmlns:a16="http://schemas.microsoft.com/office/drawing/2014/main" id="{2167D3DC-E138-BD93-1927-D618E064EAFC}"/>
              </a:ext>
            </a:extLst>
          </p:cNvPr>
          <p:cNvSpPr txBox="1">
            <a:spLocks/>
          </p:cNvSpPr>
          <p:nvPr/>
        </p:nvSpPr>
        <p:spPr>
          <a:xfrm>
            <a:off x="831199" y="2010333"/>
            <a:ext cx="5687873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altLang="zh-CN" sz="2400">
                <a:effectLst/>
              </a:rPr>
              <a:t>1854</a:t>
            </a:r>
            <a:r>
              <a:rPr lang="zh-CN" altLang="en-US" sz="2400">
                <a:effectLst/>
              </a:rPr>
              <a:t>年，英国数学家乔治</a:t>
            </a:r>
            <a:r>
              <a:rPr lang="en-US" altLang="zh-CN" sz="2400">
                <a:effectLst/>
              </a:rPr>
              <a:t>.</a:t>
            </a:r>
            <a:r>
              <a:rPr lang="zh-CN" altLang="en-US" sz="2400">
                <a:effectLst/>
              </a:rPr>
              <a:t>布尔（</a:t>
            </a:r>
            <a:r>
              <a:rPr lang="en-US" sz="2400">
                <a:effectLst/>
              </a:rPr>
              <a:t>George Boole）</a:t>
            </a:r>
            <a:r>
              <a:rPr lang="zh-CN" altLang="en-US" sz="2400">
                <a:effectLst/>
              </a:rPr>
              <a:t>出版了</a:t>
            </a:r>
            <a:r>
              <a:rPr lang="en-US" sz="2400" i="1">
                <a:effectLst/>
              </a:rPr>
              <a:t>The Laws of Thought</a:t>
            </a:r>
            <a:r>
              <a:rPr lang="en-US" sz="2400">
                <a:effectLst/>
              </a:rPr>
              <a:t>，</a:t>
            </a:r>
            <a:r>
              <a:rPr lang="zh-CN" altLang="en-US" sz="2400">
                <a:effectLst/>
              </a:rPr>
              <a:t>这本书中他提出了逻辑代数的概念。逻辑代数只包含两个数值：</a:t>
            </a:r>
            <a:endParaRPr lang="en-US" altLang="zh-CN" sz="2400">
              <a:effectLst/>
            </a:endParaRPr>
          </a:p>
          <a:p>
            <a:endParaRPr lang="en-US" altLang="zh-CN" sz="240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zh-CN" sz="2400"/>
              <a:t>True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zh-CN" sz="2400">
                <a:effectLst/>
              </a:rPr>
              <a:t>False</a:t>
            </a:r>
            <a:endParaRPr lang="zh-CN" altLang="en-US" sz="2400">
              <a:effectLst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BDC8329-5DDC-212D-5463-D6F166378EC6}"/>
              </a:ext>
            </a:extLst>
          </p:cNvPr>
          <p:cNvSpPr txBox="1"/>
          <p:nvPr/>
        </p:nvSpPr>
        <p:spPr>
          <a:xfrm>
            <a:off x="7991957" y="4475013"/>
            <a:ext cx="40105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George Boole: </a:t>
            </a:r>
            <a:r>
              <a:rPr lang="en-US" altLang="zh-CN"/>
              <a:t>1815-1864</a:t>
            </a:r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0038278-83DD-BAA7-F84B-E260337A29A4}"/>
              </a:ext>
            </a:extLst>
          </p:cNvPr>
          <p:cNvSpPr txBox="1"/>
          <p:nvPr/>
        </p:nvSpPr>
        <p:spPr>
          <a:xfrm>
            <a:off x="831199" y="4957011"/>
            <a:ext cx="28554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>
                <a:solidFill>
                  <a:srgbClr val="FF0000"/>
                </a:solidFill>
              </a:rPr>
              <a:t>布尔类型</a:t>
            </a:r>
          </a:p>
        </p:txBody>
      </p:sp>
    </p:spTree>
    <p:extLst>
      <p:ext uri="{BB962C8B-B14F-4D97-AF65-F5344CB8AC3E}">
        <p14:creationId xmlns:p14="http://schemas.microsoft.com/office/powerpoint/2010/main" val="68703728"/>
      </p:ext>
    </p:extLst>
  </p:cSld>
  <p:clrMapOvr>
    <a:masterClrMapping/>
  </p:clrMapOvr>
</p:sld>
</file>

<file path=ppt/theme/theme1.xml><?xml version="1.0" encoding="utf-8"?>
<a:theme xmlns:a="http://schemas.openxmlformats.org/drawingml/2006/main" name="Simple Dark">
  <a:themeElements>
    <a:clrScheme name="Simple Dark">
      <a:dk1>
        <a:srgbClr val="FFFFFF"/>
      </a:dk1>
      <a:lt1>
        <a:srgbClr val="212121"/>
      </a:lt1>
      <a:dk2>
        <a:srgbClr val="303030"/>
      </a:dk2>
      <a:lt2>
        <a:srgbClr val="ADADAD"/>
      </a:lt2>
      <a:accent1>
        <a:srgbClr val="009688"/>
      </a:accent1>
      <a:accent2>
        <a:srgbClr val="EEEEEE"/>
      </a:accent2>
      <a:accent3>
        <a:srgbClr val="78909C"/>
      </a:accent3>
      <a:accent4>
        <a:srgbClr val="FFAB40"/>
      </a:accent4>
      <a:accent5>
        <a:srgbClr val="4DD0E1"/>
      </a:accent5>
      <a:accent6>
        <a:srgbClr val="EEFF41"/>
      </a:accent6>
      <a:hlink>
        <a:srgbClr val="4DD0E1"/>
      </a:hlink>
      <a:folHlink>
        <a:srgbClr val="4DD0E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4337</TotalTime>
  <Words>1822</Words>
  <Application>Microsoft Macintosh PowerPoint</Application>
  <PresentationFormat>宽屏</PresentationFormat>
  <Paragraphs>239</Paragraphs>
  <Slides>39</Slides>
  <Notes>36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39</vt:i4>
      </vt:variant>
    </vt:vector>
  </HeadingPairs>
  <TitlesOfParts>
    <vt:vector size="46" baseType="lpstr">
      <vt:lpstr>var(--pst-font-family-heading)</vt:lpstr>
      <vt:lpstr>Arial</vt:lpstr>
      <vt:lpstr>Calibri</vt:lpstr>
      <vt:lpstr>Helvetica Neue</vt:lpstr>
      <vt:lpstr>Menlo</vt:lpstr>
      <vt:lpstr>Times New Roman</vt:lpstr>
      <vt:lpstr>Simple Dark</vt:lpstr>
      <vt:lpstr>信息技术 第九周 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THAT’S ALL FOR TODAY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Tong Hu</dc:creator>
  <cp:lastModifiedBy>Tong Hu</cp:lastModifiedBy>
  <cp:revision>50</cp:revision>
  <dcterms:created xsi:type="dcterms:W3CDTF">2020-08-26T00:26:03Z</dcterms:created>
  <dcterms:modified xsi:type="dcterms:W3CDTF">2023-11-03T00:43:54Z</dcterms:modified>
</cp:coreProperties>
</file>