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24"/>
  </p:notesMasterIdLst>
  <p:sldIdLst>
    <p:sldId id="1494" r:id="rId2"/>
    <p:sldId id="1495" r:id="rId3"/>
    <p:sldId id="1464" r:id="rId4"/>
    <p:sldId id="801" r:id="rId5"/>
    <p:sldId id="842" r:id="rId6"/>
    <p:sldId id="1478" r:id="rId7"/>
    <p:sldId id="1479" r:id="rId8"/>
    <p:sldId id="1480" r:id="rId9"/>
    <p:sldId id="1481" r:id="rId10"/>
    <p:sldId id="1469" r:id="rId11"/>
    <p:sldId id="1482" r:id="rId12"/>
    <p:sldId id="1486" r:id="rId13"/>
    <p:sldId id="1493" r:id="rId14"/>
    <p:sldId id="1483" r:id="rId15"/>
    <p:sldId id="1484" r:id="rId16"/>
    <p:sldId id="1492" r:id="rId17"/>
    <p:sldId id="1485" r:id="rId18"/>
    <p:sldId id="1487" r:id="rId19"/>
    <p:sldId id="1488" r:id="rId20"/>
    <p:sldId id="1490" r:id="rId21"/>
    <p:sldId id="1491" r:id="rId22"/>
    <p:sldId id="494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4CD2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45"/>
    <p:restoredTop sz="87750"/>
  </p:normalViewPr>
  <p:slideViewPr>
    <p:cSldViewPr snapToGrid="0" snapToObjects="1">
      <p:cViewPr varScale="1">
        <p:scale>
          <a:sx n="114" d="100"/>
          <a:sy n="114" d="100"/>
        </p:scale>
        <p:origin x="60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030B36-324D-1040-B497-EB12F0B0E05D}" type="datetimeFigureOut">
              <a:t>2023/11/24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94CB89-4FF6-7749-8054-AA73E053C962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4761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41bd77602b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41bd77602b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237269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476cc3ee9c_0_19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476cc3ee9c_0_19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判断数值之间的关系</a:t>
            </a:r>
            <a:r>
              <a:rPr lang="zh-CN" altLang="en-US"/>
              <a:t>，这些关系主要有六类：大于、小于、等于、不等于、小于等于、大于等于。</a:t>
            </a:r>
            <a:endParaRPr lang="en-US" altLang="zh-CN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/>
              <a:t>关系运算符的结果只可能是两种。</a:t>
            </a:r>
            <a:r>
              <a:rPr lang="en-US" altLang="zh-CN"/>
              <a:t>True, False. 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2858011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476cc3ee9c_0_19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476cc3ee9c_0_19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判断数值之间的关系</a:t>
            </a:r>
            <a:r>
              <a:rPr lang="zh-CN" altLang="en-US"/>
              <a:t>，这些关系主要有六类：大于、小于、等于、不等于、小于等于、大于等于。</a:t>
            </a:r>
            <a:endParaRPr lang="en-US" altLang="zh-CN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/>
              <a:t>关系运算符的结果只可能是两种。</a:t>
            </a:r>
            <a:r>
              <a:rPr lang="en-US" altLang="zh-CN"/>
              <a:t>True, False. 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9880741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476cc3ee9c_0_19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476cc3ee9c_0_19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判断数值之间的关系</a:t>
            </a:r>
            <a:r>
              <a:rPr lang="zh-CN" altLang="en-US"/>
              <a:t>，这些关系主要有六类：大于、小于、等于、不等于、小于等于、大于等于。</a:t>
            </a:r>
            <a:endParaRPr lang="en-US" altLang="zh-CN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/>
              <a:t>关系运算符的结果只可能是两种。</a:t>
            </a:r>
            <a:r>
              <a:rPr lang="en-US" altLang="zh-CN"/>
              <a:t>True, False. 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5312854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476cc3ee9c_0_19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476cc3ee9c_0_19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判断数值之间的关系</a:t>
            </a:r>
            <a:r>
              <a:rPr lang="zh-CN" altLang="en-US"/>
              <a:t>，这些关系主要有六类：大于、小于、等于、不等于、小于等于、大于等于。</a:t>
            </a:r>
            <a:endParaRPr lang="en-US" altLang="zh-CN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/>
              <a:t>关系运算符的结果只可能是两种。</a:t>
            </a:r>
            <a:r>
              <a:rPr lang="en-US" altLang="zh-CN"/>
              <a:t>True, False. 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5709978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476cc3ee9c_0_19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476cc3ee9c_0_19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判断数值之间的关系</a:t>
            </a:r>
            <a:r>
              <a:rPr lang="zh-CN" altLang="en-US"/>
              <a:t>，这些关系主要有六类：大于、小于、等于、不等于、小于等于、大于等于。</a:t>
            </a:r>
            <a:endParaRPr lang="en-US" altLang="zh-CN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/>
              <a:t>关系运算符的结果只可能是两种。</a:t>
            </a:r>
            <a:r>
              <a:rPr lang="en-US" altLang="zh-CN"/>
              <a:t>True, False. 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5342180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476cc3ee9c_0_19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476cc3ee9c_0_19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判断数值之间的关系</a:t>
            </a:r>
            <a:r>
              <a:rPr lang="zh-CN" altLang="en-US"/>
              <a:t>，这些关系主要有六类：大于、小于、等于、不等于、小于等于、大于等于。</a:t>
            </a:r>
            <a:endParaRPr lang="en-US" altLang="zh-CN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/>
              <a:t>关系运算符的结果只可能是两种。</a:t>
            </a:r>
            <a:r>
              <a:rPr lang="en-US" altLang="zh-CN"/>
              <a:t>True, False. 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4769821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41bd77602b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41bd77602b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096892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415611" y="992767"/>
            <a:ext cx="11360800" cy="273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415600" y="3778833"/>
            <a:ext cx="113608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651338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415600" y="1474833"/>
            <a:ext cx="11360800" cy="2618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415600" y="4202967"/>
            <a:ext cx="11360800" cy="173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57189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 algn="ctr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 algn="ctr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 algn="ctr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 algn="ctr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 algn="ctr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 algn="ctr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 algn="ctr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 algn="ctr"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25167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800" cy="112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553980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4706094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53332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2133"/>
              </a:spcBef>
              <a:spcAft>
                <a:spcPts val="2133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6443200" y="1536633"/>
            <a:ext cx="53332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2133"/>
              </a:spcBef>
              <a:spcAft>
                <a:spcPts val="2133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451255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992609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415600" y="740800"/>
            <a:ext cx="3744000" cy="100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415600" y="1852800"/>
            <a:ext cx="3744000" cy="423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1pPr>
            <a:lvl2pPr marL="1219170" lvl="1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2133"/>
              </a:spcBef>
              <a:spcAft>
                <a:spcPts val="2133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4176714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653667" y="600200"/>
            <a:ext cx="8490400" cy="545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2959296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6096000" y="33"/>
            <a:ext cx="6096000" cy="6858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354000" y="1644233"/>
            <a:ext cx="5393600" cy="197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354000" y="3737433"/>
            <a:ext cx="5393600" cy="164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6586000" y="965600"/>
            <a:ext cx="5116000" cy="492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>
                <a:solidFill>
                  <a:schemeClr val="dk1"/>
                </a:solidFill>
              </a:defRPr>
            </a:lvl1pPr>
            <a:lvl2pPr marL="1219170" lvl="1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2pPr>
            <a:lvl3pPr marL="1828754" lvl="2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3pPr>
            <a:lvl4pPr marL="2438339" lvl="3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4pPr>
            <a:lvl5pPr marL="3047924" lvl="4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5pPr>
            <a:lvl6pPr marL="3657509" lvl="5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6pPr>
            <a:lvl7pPr marL="4267093" lvl="6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7pPr>
            <a:lvl8pPr marL="4876678" lvl="7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8pPr>
            <a:lvl9pPr marL="5486263" lvl="8" indent="-423323">
              <a:spcBef>
                <a:spcPts val="2133"/>
              </a:spcBef>
              <a:spcAft>
                <a:spcPts val="2133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617900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415600" y="5640767"/>
            <a:ext cx="7998400" cy="8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30479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8404913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Char char="●"/>
              <a:defRPr sz="1800">
                <a:solidFill>
                  <a:schemeClr val="lt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333">
                <a:solidFill>
                  <a:schemeClr val="lt2"/>
                </a:solidFill>
              </a:defRPr>
            </a:lvl1pPr>
            <a:lvl2pPr lvl="1" algn="r">
              <a:buNone/>
              <a:defRPr sz="1333">
                <a:solidFill>
                  <a:schemeClr val="lt2"/>
                </a:solidFill>
              </a:defRPr>
            </a:lvl2pPr>
            <a:lvl3pPr lvl="2" algn="r">
              <a:buNone/>
              <a:defRPr sz="1333">
                <a:solidFill>
                  <a:schemeClr val="lt2"/>
                </a:solidFill>
              </a:defRPr>
            </a:lvl3pPr>
            <a:lvl4pPr lvl="3" algn="r">
              <a:buNone/>
              <a:defRPr sz="1333">
                <a:solidFill>
                  <a:schemeClr val="lt2"/>
                </a:solidFill>
              </a:defRPr>
            </a:lvl4pPr>
            <a:lvl5pPr lvl="4" algn="r">
              <a:buNone/>
              <a:defRPr sz="1333">
                <a:solidFill>
                  <a:schemeClr val="lt2"/>
                </a:solidFill>
              </a:defRPr>
            </a:lvl5pPr>
            <a:lvl6pPr lvl="5" algn="r">
              <a:buNone/>
              <a:defRPr sz="1333">
                <a:solidFill>
                  <a:schemeClr val="lt2"/>
                </a:solidFill>
              </a:defRPr>
            </a:lvl6pPr>
            <a:lvl7pPr lvl="6" algn="r">
              <a:buNone/>
              <a:defRPr sz="1333">
                <a:solidFill>
                  <a:schemeClr val="lt2"/>
                </a:solidFill>
              </a:defRPr>
            </a:lvl7pPr>
            <a:lvl8pPr lvl="7" algn="r">
              <a:buNone/>
              <a:defRPr sz="1333">
                <a:solidFill>
                  <a:schemeClr val="lt2"/>
                </a:solidFill>
              </a:defRPr>
            </a:lvl8pPr>
            <a:lvl9pPr lvl="8" algn="r">
              <a:buNone/>
              <a:defRPr sz="1333">
                <a:solidFill>
                  <a:schemeClr val="lt2"/>
                </a:solidFill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992974796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57660B3-76E6-1640-4B6A-78C0EBB3E2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9CA9BDE3-7D12-F715-94F0-464262292263}"/>
              </a:ext>
            </a:extLst>
          </p:cNvPr>
          <p:cNvSpPr txBox="1"/>
          <p:nvPr/>
        </p:nvSpPr>
        <p:spPr>
          <a:xfrm>
            <a:off x="574289" y="190144"/>
            <a:ext cx="6099716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dirty="0"/>
              <a:t>h = 100</a:t>
            </a:r>
          </a:p>
          <a:p>
            <a:r>
              <a:rPr lang="zh-CN" altLang="en-US" sz="2400" dirty="0"/>
              <a:t>count = 0</a:t>
            </a:r>
          </a:p>
          <a:p>
            <a:r>
              <a:rPr lang="zh-CN" altLang="en-US" sz="2400" dirty="0"/>
              <a:t>while (h&gt;=1):</a:t>
            </a:r>
          </a:p>
          <a:p>
            <a:r>
              <a:rPr lang="zh-CN" altLang="en-US" sz="2400" dirty="0"/>
              <a:t>  count = count + 1</a:t>
            </a:r>
          </a:p>
          <a:p>
            <a:r>
              <a:rPr lang="zh-CN" altLang="en-US" sz="2400" dirty="0"/>
              <a:t>  h = h * 0.9</a:t>
            </a:r>
          </a:p>
          <a:p>
            <a:endParaRPr lang="zh-CN" altLang="en-US" sz="2400" dirty="0"/>
          </a:p>
          <a:p>
            <a:r>
              <a:rPr lang="zh-CN" altLang="en-US" sz="2400" dirty="0"/>
              <a:t>print (count)</a:t>
            </a:r>
          </a:p>
        </p:txBody>
      </p:sp>
    </p:spTree>
    <p:extLst>
      <p:ext uri="{BB962C8B-B14F-4D97-AF65-F5344CB8AC3E}">
        <p14:creationId xmlns:p14="http://schemas.microsoft.com/office/powerpoint/2010/main" val="20517118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403771" y="508708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循环结构的类型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59D514B-A351-B172-E1E4-454A67813C8A}"/>
              </a:ext>
            </a:extLst>
          </p:cNvPr>
          <p:cNvSpPr txBox="1"/>
          <p:nvPr/>
        </p:nvSpPr>
        <p:spPr>
          <a:xfrm>
            <a:off x="403771" y="1685564"/>
            <a:ext cx="7609261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条件循环</a:t>
            </a:r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pPr lvl="1"/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“一直鼓掌，直到老师喊停为止”</a:t>
            </a:r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pPr lvl="1"/>
            <a:endParaRPr lang="zh-CN" altLang="en-US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计数循环</a:t>
            </a:r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pPr lvl="1"/>
            <a:r>
              <a:rPr lang="zh-CN" altLang="en-US" sz="2400">
                <a:solidFill>
                  <a:schemeClr val="bg2">
                    <a:lumMod val="10000"/>
                    <a:lumOff val="90000"/>
                  </a:schemeClr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“鼓掌</a:t>
            </a:r>
            <a:r>
              <a:rPr lang="en-US" altLang="zh-CN" sz="2400">
                <a:solidFill>
                  <a:schemeClr val="bg2">
                    <a:lumMod val="10000"/>
                    <a:lumOff val="90000"/>
                  </a:schemeClr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20</a:t>
            </a:r>
            <a:r>
              <a:rPr lang="zh-CN" altLang="en-US" sz="2400">
                <a:solidFill>
                  <a:schemeClr val="bg2">
                    <a:lumMod val="10000"/>
                    <a:lumOff val="90000"/>
                  </a:schemeClr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次”</a:t>
            </a:r>
            <a:endParaRPr lang="en-US" altLang="zh-CN" sz="2400">
              <a:solidFill>
                <a:schemeClr val="bg2">
                  <a:lumMod val="10000"/>
                  <a:lumOff val="90000"/>
                </a:schemeClr>
              </a:solidFill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endParaRPr lang="zh-CN" altLang="en-US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39B7C3A-9743-FBE3-2D4D-48D5799FEF00}"/>
              </a:ext>
            </a:extLst>
          </p:cNvPr>
          <p:cNvSpPr txBox="1">
            <a:spLocks/>
          </p:cNvSpPr>
          <p:nvPr/>
        </p:nvSpPr>
        <p:spPr>
          <a:xfrm>
            <a:off x="6684254" y="3024392"/>
            <a:ext cx="5507746" cy="5083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lang="en-US" altLang="zh-CN" sz="24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5DB70B9-F693-846F-1DEA-269593432DB8}"/>
              </a:ext>
            </a:extLst>
          </p:cNvPr>
          <p:cNvSpPr txBox="1">
            <a:spLocks/>
          </p:cNvSpPr>
          <p:nvPr/>
        </p:nvSpPr>
        <p:spPr>
          <a:xfrm>
            <a:off x="6684254" y="3589987"/>
            <a:ext cx="5507746" cy="5083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lang="en-US" altLang="zh-CN" sz="240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A4F7167-8035-572C-30A3-EEF504C96EC8}"/>
              </a:ext>
            </a:extLst>
          </p:cNvPr>
          <p:cNvSpPr txBox="1"/>
          <p:nvPr/>
        </p:nvSpPr>
        <p:spPr>
          <a:xfrm>
            <a:off x="6180104" y="1581100"/>
            <a:ext cx="3833691" cy="830997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while(condition):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	do something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DDF9ADB-DF17-C507-1C5F-1174759E0010}"/>
              </a:ext>
            </a:extLst>
          </p:cNvPr>
          <p:cNvSpPr txBox="1"/>
          <p:nvPr/>
        </p:nvSpPr>
        <p:spPr>
          <a:xfrm>
            <a:off x="6029730" y="2683935"/>
            <a:ext cx="440471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while</a:t>
            </a: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循环是典型的条件循环</a:t>
            </a:r>
          </a:p>
        </p:txBody>
      </p:sp>
    </p:spTree>
    <p:extLst>
      <p:ext uri="{BB962C8B-B14F-4D97-AF65-F5344CB8AC3E}">
        <p14:creationId xmlns:p14="http://schemas.microsoft.com/office/powerpoint/2010/main" val="17894434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403771" y="508708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for循环格式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39B7C3A-9743-FBE3-2D4D-48D5799FEF00}"/>
              </a:ext>
            </a:extLst>
          </p:cNvPr>
          <p:cNvSpPr txBox="1">
            <a:spLocks/>
          </p:cNvSpPr>
          <p:nvPr/>
        </p:nvSpPr>
        <p:spPr>
          <a:xfrm>
            <a:off x="6684254" y="3024392"/>
            <a:ext cx="5507746" cy="5083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lang="en-US" altLang="zh-CN" sz="24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5DB70B9-F693-846F-1DEA-269593432DB8}"/>
              </a:ext>
            </a:extLst>
          </p:cNvPr>
          <p:cNvSpPr txBox="1">
            <a:spLocks/>
          </p:cNvSpPr>
          <p:nvPr/>
        </p:nvSpPr>
        <p:spPr>
          <a:xfrm>
            <a:off x="6684254" y="3589987"/>
            <a:ext cx="5507746" cy="5083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lang="en-US" altLang="zh-CN" sz="240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8A86822-F16B-7E3F-4FFC-06CEBE6E2E3B}"/>
              </a:ext>
            </a:extLst>
          </p:cNvPr>
          <p:cNvSpPr txBox="1"/>
          <p:nvPr/>
        </p:nvSpPr>
        <p:spPr>
          <a:xfrm>
            <a:off x="403771" y="1500116"/>
            <a:ext cx="4015829" cy="1200329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for </a:t>
            </a:r>
            <a:r>
              <a:rPr lang="en-US" sz="2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i</a:t>
            </a:r>
            <a:r>
              <a:rPr lang="en-US" sz="2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in list</a:t>
            </a:r>
            <a:r>
              <a:rPr lang="zh-CN" altLang="en-US" sz="2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：</a:t>
            </a:r>
            <a:endParaRPr lang="en-US" altLang="zh-CN" sz="2400" dirty="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endParaRPr lang="en-US" altLang="zh-CN" sz="2400" dirty="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sz="2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	</a:t>
            </a:r>
            <a:r>
              <a:rPr lang="en-US" altLang="zh-CN" sz="2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loop body</a:t>
            </a:r>
            <a:endParaRPr lang="en-US" sz="2400" dirty="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5201548-C8B3-D8F8-05F9-9E4A6B1F7502}"/>
              </a:ext>
            </a:extLst>
          </p:cNvPr>
          <p:cNvSpPr txBox="1"/>
          <p:nvPr/>
        </p:nvSpPr>
        <p:spPr>
          <a:xfrm>
            <a:off x="5507748" y="1524301"/>
            <a:ext cx="6448726" cy="4154984"/>
          </a:xfrm>
          <a:prstGeom prst="rect">
            <a:avLst/>
          </a:prstGeom>
          <a:noFill/>
          <a:ln w="25400">
            <a:noFill/>
          </a:ln>
        </p:spPr>
        <p:txBody>
          <a:bodyPr wrap="square">
            <a:spAutoFit/>
          </a:bodyPr>
          <a:lstStyle/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a = [1,2,3,4,5]</a:t>
            </a:r>
          </a:p>
          <a:p>
            <a:endParaRPr lang="en-US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for i in a: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	print(i*i)</a:t>
            </a:r>
          </a:p>
          <a:p>
            <a:endParaRPr lang="en-US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打印结果</a:t>
            </a: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：</a:t>
            </a:r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1</a:t>
            </a:r>
          </a:p>
          <a:p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4</a:t>
            </a:r>
          </a:p>
          <a:p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9</a:t>
            </a:r>
          </a:p>
          <a:p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16</a:t>
            </a:r>
          </a:p>
          <a:p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25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19D8544-18C8-3139-3144-B6069E32E651}"/>
              </a:ext>
            </a:extLst>
          </p:cNvPr>
          <p:cNvSpPr txBox="1"/>
          <p:nvPr/>
        </p:nvSpPr>
        <p:spPr>
          <a:xfrm>
            <a:off x="8465126" y="2309131"/>
            <a:ext cx="372687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每次从列表a中取出一个元素赋给i</a:t>
            </a:r>
            <a:endParaRPr lang="en-US"/>
          </a:p>
        </p:txBody>
      </p:sp>
      <p:sp>
        <p:nvSpPr>
          <p:cNvPr id="14" name="Left Arrow 13">
            <a:extLst>
              <a:ext uri="{FF2B5EF4-FFF2-40B4-BE49-F238E27FC236}">
                <a16:creationId xmlns:a16="http://schemas.microsoft.com/office/drawing/2014/main" id="{B9EDBB81-BE24-7B87-F450-AA60C5D8F15F}"/>
              </a:ext>
            </a:extLst>
          </p:cNvPr>
          <p:cNvSpPr/>
          <p:nvPr/>
        </p:nvSpPr>
        <p:spPr>
          <a:xfrm>
            <a:off x="7784903" y="2413517"/>
            <a:ext cx="680224" cy="172079"/>
          </a:xfrm>
          <a:prstGeom prst="leftArrow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4236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403771" y="508708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range()函数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39B7C3A-9743-FBE3-2D4D-48D5799FEF00}"/>
              </a:ext>
            </a:extLst>
          </p:cNvPr>
          <p:cNvSpPr txBox="1">
            <a:spLocks/>
          </p:cNvSpPr>
          <p:nvPr/>
        </p:nvSpPr>
        <p:spPr>
          <a:xfrm>
            <a:off x="6684254" y="3024392"/>
            <a:ext cx="5507746" cy="5083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lang="en-US" altLang="zh-CN" sz="24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5DB70B9-F693-846F-1DEA-269593432DB8}"/>
              </a:ext>
            </a:extLst>
          </p:cNvPr>
          <p:cNvSpPr txBox="1">
            <a:spLocks/>
          </p:cNvSpPr>
          <p:nvPr/>
        </p:nvSpPr>
        <p:spPr>
          <a:xfrm>
            <a:off x="6684254" y="3589987"/>
            <a:ext cx="5507746" cy="5083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lang="en-US" altLang="zh-CN" sz="240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CEB4F63-934B-A825-3718-143F3A915E90}"/>
              </a:ext>
            </a:extLst>
          </p:cNvPr>
          <p:cNvSpPr txBox="1"/>
          <p:nvPr/>
        </p:nvSpPr>
        <p:spPr>
          <a:xfrm>
            <a:off x="403771" y="1685564"/>
            <a:ext cx="11067793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for i in </a:t>
            </a:r>
            <a:r>
              <a:rPr lang="en-US" sz="2400">
                <a:solidFill>
                  <a:schemeClr val="accent1">
                    <a:lumMod val="60000"/>
                    <a:lumOff val="40000"/>
                  </a:schemeClr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range(1,5):</a:t>
            </a:r>
            <a:r>
              <a:rPr lang="zh-CN" altLang="en-US" sz="2400">
                <a:solidFill>
                  <a:schemeClr val="accent1">
                    <a:lumMod val="60000"/>
                    <a:lumOff val="40000"/>
                  </a:schemeClr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</a:t>
            </a:r>
            <a:r>
              <a:rPr lang="en-US" altLang="zh-CN" sz="2400">
                <a:solidFill>
                  <a:schemeClr val="accent1">
                    <a:lumMod val="60000"/>
                    <a:lumOff val="40000"/>
                  </a:schemeClr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#</a:t>
            </a:r>
            <a:r>
              <a:rPr lang="zh-CN" altLang="en-US" sz="2400">
                <a:solidFill>
                  <a:schemeClr val="accent1">
                    <a:lumMod val="60000"/>
                    <a:lumOff val="40000"/>
                  </a:schemeClr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生成起始值为</a:t>
            </a:r>
            <a:r>
              <a:rPr lang="en-US" altLang="zh-CN" sz="2400">
                <a:solidFill>
                  <a:schemeClr val="accent1">
                    <a:lumMod val="60000"/>
                    <a:lumOff val="40000"/>
                  </a:schemeClr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1</a:t>
            </a:r>
            <a:r>
              <a:rPr lang="zh-CN" altLang="en-US" sz="2400">
                <a:solidFill>
                  <a:schemeClr val="accent1">
                    <a:lumMod val="60000"/>
                    <a:lumOff val="40000"/>
                  </a:schemeClr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，终值为</a:t>
            </a:r>
            <a:r>
              <a:rPr lang="en-US" altLang="zh-CN" sz="2400">
                <a:solidFill>
                  <a:schemeClr val="accent1">
                    <a:lumMod val="60000"/>
                    <a:lumOff val="40000"/>
                  </a:schemeClr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4</a:t>
            </a:r>
            <a:r>
              <a:rPr lang="zh-CN" altLang="en-US" sz="2400">
                <a:solidFill>
                  <a:schemeClr val="accent1">
                    <a:lumMod val="60000"/>
                    <a:lumOff val="40000"/>
                  </a:schemeClr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的列表：</a:t>
            </a:r>
            <a:r>
              <a:rPr lang="en-US" altLang="zh-CN" sz="2400">
                <a:solidFill>
                  <a:schemeClr val="accent1">
                    <a:lumMod val="60000"/>
                    <a:lumOff val="40000"/>
                  </a:schemeClr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[1,2,3,4]</a:t>
            </a:r>
            <a:endParaRPr lang="en-US" sz="2400">
              <a:solidFill>
                <a:schemeClr val="accent1">
                  <a:lumMod val="60000"/>
                  <a:lumOff val="40000"/>
                </a:schemeClr>
              </a:solidFill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	print(i)</a:t>
            </a:r>
          </a:p>
          <a:p>
            <a:endParaRPr lang="en-US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打印结果</a:t>
            </a: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：</a:t>
            </a:r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1</a:t>
            </a:r>
          </a:p>
          <a:p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2</a:t>
            </a:r>
          </a:p>
          <a:p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3</a:t>
            </a:r>
          </a:p>
          <a:p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4</a:t>
            </a:r>
            <a:endParaRPr lang="en-US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96840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403771" y="508708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range()函数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39B7C3A-9743-FBE3-2D4D-48D5799FEF00}"/>
              </a:ext>
            </a:extLst>
          </p:cNvPr>
          <p:cNvSpPr txBox="1">
            <a:spLocks/>
          </p:cNvSpPr>
          <p:nvPr/>
        </p:nvSpPr>
        <p:spPr>
          <a:xfrm>
            <a:off x="6684254" y="3024392"/>
            <a:ext cx="5507746" cy="5083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lang="en-US" altLang="zh-CN" sz="24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5DB70B9-F693-846F-1DEA-269593432DB8}"/>
              </a:ext>
            </a:extLst>
          </p:cNvPr>
          <p:cNvSpPr txBox="1">
            <a:spLocks/>
          </p:cNvSpPr>
          <p:nvPr/>
        </p:nvSpPr>
        <p:spPr>
          <a:xfrm>
            <a:off x="6684254" y="3589987"/>
            <a:ext cx="5507746" cy="5083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lang="en-US" altLang="zh-CN" sz="240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CEB4F63-934B-A825-3718-143F3A915E90}"/>
              </a:ext>
            </a:extLst>
          </p:cNvPr>
          <p:cNvSpPr txBox="1"/>
          <p:nvPr/>
        </p:nvSpPr>
        <p:spPr>
          <a:xfrm>
            <a:off x="403771" y="1685564"/>
            <a:ext cx="11067793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for </a:t>
            </a:r>
            <a:r>
              <a:rPr lang="en-US" sz="2400">
                <a:solidFill>
                  <a:schemeClr val="accent1">
                    <a:lumMod val="60000"/>
                    <a:lumOff val="40000"/>
                  </a:schemeClr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i</a:t>
            </a:r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in range(1,5):</a:t>
            </a: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</a:t>
            </a:r>
            <a:r>
              <a:rPr lang="en-US" altLang="zh-CN" sz="2400">
                <a:solidFill>
                  <a:schemeClr val="accent1">
                    <a:lumMod val="60000"/>
                    <a:lumOff val="40000"/>
                  </a:schemeClr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#i</a:t>
            </a:r>
            <a:r>
              <a:rPr lang="zh-CN" altLang="en-US" sz="2400">
                <a:solidFill>
                  <a:schemeClr val="accent1">
                    <a:lumMod val="60000"/>
                    <a:lumOff val="40000"/>
                  </a:schemeClr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是循环变量</a:t>
            </a:r>
            <a:endParaRPr lang="en-US" sz="2400">
              <a:solidFill>
                <a:schemeClr val="accent1">
                  <a:lumMod val="60000"/>
                  <a:lumOff val="40000"/>
                </a:schemeClr>
              </a:solidFill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	print(i)</a:t>
            </a:r>
          </a:p>
          <a:p>
            <a:endParaRPr lang="en-US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打印结果</a:t>
            </a: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：</a:t>
            </a:r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1</a:t>
            </a:r>
          </a:p>
          <a:p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2</a:t>
            </a:r>
          </a:p>
          <a:p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3</a:t>
            </a:r>
          </a:p>
          <a:p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4</a:t>
            </a:r>
            <a:endParaRPr lang="en-US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52532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403771" y="508708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range()函数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39B7C3A-9743-FBE3-2D4D-48D5799FEF00}"/>
              </a:ext>
            </a:extLst>
          </p:cNvPr>
          <p:cNvSpPr txBox="1">
            <a:spLocks/>
          </p:cNvSpPr>
          <p:nvPr/>
        </p:nvSpPr>
        <p:spPr>
          <a:xfrm>
            <a:off x="6684254" y="3024392"/>
            <a:ext cx="5507746" cy="5083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lang="en-US" altLang="zh-CN" sz="24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5DB70B9-F693-846F-1DEA-269593432DB8}"/>
              </a:ext>
            </a:extLst>
          </p:cNvPr>
          <p:cNvSpPr txBox="1">
            <a:spLocks/>
          </p:cNvSpPr>
          <p:nvPr/>
        </p:nvSpPr>
        <p:spPr>
          <a:xfrm>
            <a:off x="6684254" y="3589987"/>
            <a:ext cx="5507746" cy="5083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lang="en-US" altLang="zh-CN" sz="240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CEB4F63-934B-A825-3718-143F3A915E90}"/>
              </a:ext>
            </a:extLst>
          </p:cNvPr>
          <p:cNvSpPr txBox="1"/>
          <p:nvPr/>
        </p:nvSpPr>
        <p:spPr>
          <a:xfrm>
            <a:off x="403771" y="1685564"/>
            <a:ext cx="1106779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for i in </a:t>
            </a:r>
            <a:r>
              <a:rPr lang="en-US" sz="2400">
                <a:solidFill>
                  <a:schemeClr val="accent1">
                    <a:lumMod val="60000"/>
                    <a:lumOff val="40000"/>
                  </a:schemeClr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range(1,5):</a:t>
            </a:r>
            <a:r>
              <a:rPr lang="zh-CN" altLang="en-US" sz="2400">
                <a:solidFill>
                  <a:schemeClr val="accent1">
                    <a:lumMod val="60000"/>
                    <a:lumOff val="40000"/>
                  </a:schemeClr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</a:t>
            </a:r>
            <a:r>
              <a:rPr lang="en-US" altLang="zh-CN" sz="2400">
                <a:solidFill>
                  <a:schemeClr val="accent1">
                    <a:lumMod val="60000"/>
                    <a:lumOff val="40000"/>
                  </a:schemeClr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#</a:t>
            </a:r>
            <a:r>
              <a:rPr lang="zh-CN" altLang="en-US" sz="2400">
                <a:solidFill>
                  <a:schemeClr val="accent1">
                    <a:lumMod val="60000"/>
                    <a:lumOff val="40000"/>
                  </a:schemeClr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生成起始值为</a:t>
            </a:r>
            <a:r>
              <a:rPr lang="en-US" altLang="zh-CN" sz="2400">
                <a:solidFill>
                  <a:schemeClr val="accent1">
                    <a:lumMod val="60000"/>
                    <a:lumOff val="40000"/>
                  </a:schemeClr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1</a:t>
            </a:r>
            <a:r>
              <a:rPr lang="zh-CN" altLang="en-US" sz="2400">
                <a:solidFill>
                  <a:schemeClr val="accent1">
                    <a:lumMod val="60000"/>
                    <a:lumOff val="40000"/>
                  </a:schemeClr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，终值为</a:t>
            </a:r>
            <a:r>
              <a:rPr lang="en-US" altLang="zh-CN" sz="2400">
                <a:solidFill>
                  <a:schemeClr val="accent1">
                    <a:lumMod val="60000"/>
                    <a:lumOff val="40000"/>
                  </a:schemeClr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4</a:t>
            </a:r>
            <a:r>
              <a:rPr lang="zh-CN" altLang="en-US" sz="2400">
                <a:solidFill>
                  <a:schemeClr val="accent1">
                    <a:lumMod val="60000"/>
                    <a:lumOff val="40000"/>
                  </a:schemeClr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的列表：</a:t>
            </a:r>
            <a:r>
              <a:rPr lang="en-US" altLang="zh-CN" sz="2400">
                <a:solidFill>
                  <a:schemeClr val="accent1">
                    <a:lumMod val="60000"/>
                    <a:lumOff val="40000"/>
                  </a:schemeClr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[1,2,3,4]</a:t>
            </a:r>
            <a:endParaRPr lang="en-US" sz="2400">
              <a:solidFill>
                <a:schemeClr val="accent1">
                  <a:lumMod val="60000"/>
                  <a:lumOff val="40000"/>
                </a:schemeClr>
              </a:solidFill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	print(i)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689B5B2-5EB2-486F-36B6-82726066C5EB}"/>
              </a:ext>
            </a:extLst>
          </p:cNvPr>
          <p:cNvSpPr txBox="1"/>
          <p:nvPr/>
        </p:nvSpPr>
        <p:spPr>
          <a:xfrm>
            <a:off x="403771" y="2758990"/>
            <a:ext cx="1178822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for i in </a:t>
            </a:r>
            <a:r>
              <a:rPr lang="en-US" sz="2400">
                <a:solidFill>
                  <a:schemeClr val="accent1">
                    <a:lumMod val="60000"/>
                    <a:lumOff val="40000"/>
                  </a:schemeClr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range(1,5,2):</a:t>
            </a:r>
            <a:r>
              <a:rPr lang="zh-CN" altLang="en-US" sz="2400">
                <a:solidFill>
                  <a:schemeClr val="accent1">
                    <a:lumMod val="60000"/>
                    <a:lumOff val="40000"/>
                  </a:schemeClr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</a:t>
            </a:r>
            <a:r>
              <a:rPr lang="en-US" altLang="zh-CN" sz="2400">
                <a:solidFill>
                  <a:schemeClr val="accent1">
                    <a:lumMod val="60000"/>
                    <a:lumOff val="40000"/>
                  </a:schemeClr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#</a:t>
            </a:r>
            <a:r>
              <a:rPr lang="zh-CN" altLang="en-US" sz="2400">
                <a:solidFill>
                  <a:schemeClr val="accent1">
                    <a:lumMod val="60000"/>
                    <a:lumOff val="40000"/>
                  </a:schemeClr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生成起始值为</a:t>
            </a:r>
            <a:r>
              <a:rPr lang="en-US" altLang="zh-CN" sz="2400">
                <a:solidFill>
                  <a:schemeClr val="accent1">
                    <a:lumMod val="60000"/>
                    <a:lumOff val="40000"/>
                  </a:schemeClr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1,</a:t>
            </a:r>
            <a:r>
              <a:rPr lang="zh-CN" altLang="en-US" sz="2400">
                <a:solidFill>
                  <a:schemeClr val="accent1">
                    <a:lumMod val="60000"/>
                    <a:lumOff val="40000"/>
                  </a:schemeClr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终值为</a:t>
            </a:r>
            <a:r>
              <a:rPr lang="en-US" altLang="zh-CN" sz="2400">
                <a:solidFill>
                  <a:schemeClr val="accent1">
                    <a:lumMod val="60000"/>
                    <a:lumOff val="40000"/>
                  </a:schemeClr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4,</a:t>
            </a:r>
            <a:r>
              <a:rPr lang="zh-CN" altLang="en-US" sz="2400">
                <a:solidFill>
                  <a:schemeClr val="accent1">
                    <a:lumMod val="60000"/>
                    <a:lumOff val="40000"/>
                  </a:schemeClr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步长为</a:t>
            </a:r>
            <a:r>
              <a:rPr lang="en-US" altLang="zh-CN" sz="2400">
                <a:solidFill>
                  <a:schemeClr val="accent1">
                    <a:lumMod val="60000"/>
                    <a:lumOff val="40000"/>
                  </a:schemeClr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2</a:t>
            </a:r>
            <a:r>
              <a:rPr lang="zh-CN" altLang="en-US" sz="2400">
                <a:solidFill>
                  <a:schemeClr val="accent1">
                    <a:lumMod val="60000"/>
                    <a:lumOff val="40000"/>
                  </a:schemeClr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的列表：</a:t>
            </a:r>
            <a:r>
              <a:rPr lang="en-US" altLang="zh-CN" sz="2400">
                <a:solidFill>
                  <a:schemeClr val="accent1">
                    <a:lumMod val="60000"/>
                    <a:lumOff val="40000"/>
                  </a:schemeClr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[1,3]</a:t>
            </a:r>
            <a:endParaRPr lang="en-US" sz="2400">
              <a:solidFill>
                <a:schemeClr val="accent1">
                  <a:lumMod val="60000"/>
                  <a:lumOff val="40000"/>
                </a:schemeClr>
              </a:solidFill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	print(i)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8A86822-F16B-7E3F-4FFC-06CEBE6E2E3B}"/>
              </a:ext>
            </a:extLst>
          </p:cNvPr>
          <p:cNvSpPr txBox="1"/>
          <p:nvPr/>
        </p:nvSpPr>
        <p:spPr>
          <a:xfrm>
            <a:off x="403770" y="3855389"/>
            <a:ext cx="1178822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for i in </a:t>
            </a:r>
            <a:r>
              <a:rPr lang="en-US" sz="2400">
                <a:solidFill>
                  <a:schemeClr val="accent1">
                    <a:lumMod val="60000"/>
                    <a:lumOff val="40000"/>
                  </a:schemeClr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range(</a:t>
            </a:r>
            <a:r>
              <a:rPr lang="en-US" altLang="zh-CN" sz="2400">
                <a:solidFill>
                  <a:schemeClr val="accent1">
                    <a:lumMod val="60000"/>
                    <a:lumOff val="40000"/>
                  </a:schemeClr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5</a:t>
            </a:r>
            <a:r>
              <a:rPr lang="en-US" sz="2400">
                <a:solidFill>
                  <a:schemeClr val="accent1">
                    <a:lumMod val="60000"/>
                    <a:lumOff val="40000"/>
                  </a:schemeClr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):</a:t>
            </a:r>
            <a:r>
              <a:rPr lang="zh-CN" altLang="en-US" sz="2400">
                <a:solidFill>
                  <a:schemeClr val="accent1">
                    <a:lumMod val="60000"/>
                    <a:lumOff val="40000"/>
                  </a:schemeClr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</a:t>
            </a:r>
            <a:r>
              <a:rPr lang="en-US" altLang="zh-CN" sz="2400">
                <a:solidFill>
                  <a:schemeClr val="accent1">
                    <a:lumMod val="60000"/>
                    <a:lumOff val="40000"/>
                  </a:schemeClr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#</a:t>
            </a:r>
            <a:r>
              <a:rPr lang="zh-CN" altLang="en-US" sz="2400">
                <a:solidFill>
                  <a:schemeClr val="accent1">
                    <a:lumMod val="60000"/>
                    <a:lumOff val="40000"/>
                  </a:schemeClr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生成起始值为</a:t>
            </a:r>
            <a:r>
              <a:rPr lang="en-US" altLang="zh-CN" sz="2400">
                <a:solidFill>
                  <a:schemeClr val="accent1">
                    <a:lumMod val="60000"/>
                    <a:lumOff val="40000"/>
                  </a:schemeClr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0,</a:t>
            </a:r>
            <a:r>
              <a:rPr lang="zh-CN" altLang="en-US" sz="2400">
                <a:solidFill>
                  <a:schemeClr val="accent1">
                    <a:lumMod val="60000"/>
                    <a:lumOff val="40000"/>
                  </a:schemeClr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终值为</a:t>
            </a:r>
            <a:r>
              <a:rPr lang="en-US" altLang="zh-CN" sz="2400">
                <a:solidFill>
                  <a:schemeClr val="accent1">
                    <a:lumMod val="60000"/>
                    <a:lumOff val="40000"/>
                  </a:schemeClr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4,</a:t>
            </a:r>
            <a:r>
              <a:rPr lang="zh-CN" altLang="en-US" sz="2400">
                <a:solidFill>
                  <a:schemeClr val="accent1">
                    <a:lumMod val="60000"/>
                    <a:lumOff val="40000"/>
                  </a:schemeClr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步长为</a:t>
            </a:r>
            <a:r>
              <a:rPr lang="en-US" altLang="zh-CN" sz="2400">
                <a:solidFill>
                  <a:schemeClr val="accent1">
                    <a:lumMod val="60000"/>
                    <a:lumOff val="40000"/>
                  </a:schemeClr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1</a:t>
            </a:r>
            <a:r>
              <a:rPr lang="zh-CN" altLang="en-US" sz="2400">
                <a:solidFill>
                  <a:schemeClr val="accent1">
                    <a:lumMod val="60000"/>
                    <a:lumOff val="40000"/>
                  </a:schemeClr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的列表：</a:t>
            </a:r>
            <a:r>
              <a:rPr lang="en-US" altLang="zh-CN" sz="2400">
                <a:solidFill>
                  <a:schemeClr val="accent1">
                    <a:lumMod val="60000"/>
                    <a:lumOff val="40000"/>
                  </a:schemeClr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[0,1,2,3,4]</a:t>
            </a:r>
            <a:endParaRPr lang="en-US" sz="2400">
              <a:solidFill>
                <a:schemeClr val="accent1">
                  <a:lumMod val="60000"/>
                  <a:lumOff val="40000"/>
                </a:schemeClr>
              </a:solidFill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	print(i)</a:t>
            </a:r>
          </a:p>
        </p:txBody>
      </p:sp>
    </p:spTree>
    <p:extLst>
      <p:ext uri="{BB962C8B-B14F-4D97-AF65-F5344CB8AC3E}">
        <p14:creationId xmlns:p14="http://schemas.microsoft.com/office/powerpoint/2010/main" val="17286252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403771" y="508708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range()函数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39B7C3A-9743-FBE3-2D4D-48D5799FEF00}"/>
              </a:ext>
            </a:extLst>
          </p:cNvPr>
          <p:cNvSpPr txBox="1">
            <a:spLocks/>
          </p:cNvSpPr>
          <p:nvPr/>
        </p:nvSpPr>
        <p:spPr>
          <a:xfrm>
            <a:off x="6684254" y="3024392"/>
            <a:ext cx="5507746" cy="5083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lang="en-US" altLang="zh-CN" sz="24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5DB70B9-F693-846F-1DEA-269593432DB8}"/>
              </a:ext>
            </a:extLst>
          </p:cNvPr>
          <p:cNvSpPr txBox="1">
            <a:spLocks/>
          </p:cNvSpPr>
          <p:nvPr/>
        </p:nvSpPr>
        <p:spPr>
          <a:xfrm>
            <a:off x="6684254" y="3589987"/>
            <a:ext cx="5507746" cy="5083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lang="en-US" altLang="zh-CN" sz="240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5201548-C8B3-D8F8-05F9-9E4A6B1F7502}"/>
              </a:ext>
            </a:extLst>
          </p:cNvPr>
          <p:cNvSpPr txBox="1"/>
          <p:nvPr/>
        </p:nvSpPr>
        <p:spPr>
          <a:xfrm>
            <a:off x="403771" y="1455265"/>
            <a:ext cx="6448726" cy="1938992"/>
          </a:xfrm>
          <a:prstGeom prst="rect">
            <a:avLst/>
          </a:prstGeom>
          <a:noFill/>
          <a:ln w="25400">
            <a:noFill/>
          </a:ln>
        </p:spPr>
        <p:txBody>
          <a:bodyPr wrap="square">
            <a:spAutoFit/>
          </a:bodyPr>
          <a:lstStyle/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a = [1,2,3,4,5]</a:t>
            </a:r>
          </a:p>
          <a:p>
            <a:endParaRPr lang="en-US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for i in a: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	print(i*i)</a:t>
            </a:r>
          </a:p>
          <a:p>
            <a:endParaRPr lang="en-US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FC019DB-575A-BAE1-C587-1F037322AA30}"/>
              </a:ext>
            </a:extLst>
          </p:cNvPr>
          <p:cNvSpPr txBox="1"/>
          <p:nvPr/>
        </p:nvSpPr>
        <p:spPr>
          <a:xfrm>
            <a:off x="5196864" y="1460871"/>
            <a:ext cx="6448726" cy="830997"/>
          </a:xfrm>
          <a:prstGeom prst="rect">
            <a:avLst/>
          </a:prstGeom>
          <a:noFill/>
          <a:ln w="25400">
            <a:noFill/>
          </a:ln>
        </p:spPr>
        <p:txBody>
          <a:bodyPr wrap="square">
            <a:spAutoFit/>
          </a:bodyPr>
          <a:lstStyle/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for i in range(5):</a:t>
            </a:r>
            <a:b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</a:br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	print(i*i)</a:t>
            </a:r>
          </a:p>
        </p:txBody>
      </p:sp>
      <p:sp>
        <p:nvSpPr>
          <p:cNvPr id="5" name="Right Arrow 4">
            <a:extLst>
              <a:ext uri="{FF2B5EF4-FFF2-40B4-BE49-F238E27FC236}">
                <a16:creationId xmlns:a16="http://schemas.microsoft.com/office/drawing/2014/main" id="{3626DEDD-ACB3-D5A9-D0A6-C1E4F69C58F9}"/>
              </a:ext>
            </a:extLst>
          </p:cNvPr>
          <p:cNvSpPr/>
          <p:nvPr/>
        </p:nvSpPr>
        <p:spPr>
          <a:xfrm>
            <a:off x="3628134" y="1645158"/>
            <a:ext cx="1137820" cy="231211"/>
          </a:xfrm>
          <a:prstGeom prst="rightArrow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4406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403771" y="508708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string_bits()的作用是什么</a:t>
            </a:r>
            <a:r>
              <a:rPr lang="zh-CN" altLang="en-US"/>
              <a:t>？</a:t>
            </a:r>
            <a:endParaRPr lang="en-US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39B7C3A-9743-FBE3-2D4D-48D5799FEF00}"/>
              </a:ext>
            </a:extLst>
          </p:cNvPr>
          <p:cNvSpPr txBox="1">
            <a:spLocks/>
          </p:cNvSpPr>
          <p:nvPr/>
        </p:nvSpPr>
        <p:spPr>
          <a:xfrm>
            <a:off x="6684254" y="3024392"/>
            <a:ext cx="5507746" cy="5083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lang="en-US" altLang="zh-CN" sz="24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5DB70B9-F693-846F-1DEA-269593432DB8}"/>
              </a:ext>
            </a:extLst>
          </p:cNvPr>
          <p:cNvSpPr txBox="1">
            <a:spLocks/>
          </p:cNvSpPr>
          <p:nvPr/>
        </p:nvSpPr>
        <p:spPr>
          <a:xfrm>
            <a:off x="6684254" y="3589987"/>
            <a:ext cx="5507746" cy="5083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lang="en-US" altLang="zh-CN" sz="240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D2FBC46-839C-2912-1F02-1FD3B7014698}"/>
              </a:ext>
            </a:extLst>
          </p:cNvPr>
          <p:cNvSpPr/>
          <p:nvPr/>
        </p:nvSpPr>
        <p:spPr>
          <a:xfrm>
            <a:off x="403771" y="1535845"/>
            <a:ext cx="6733009" cy="2308324"/>
          </a:xfrm>
          <a:prstGeom prst="rect">
            <a:avLst/>
          </a:prstGeom>
          <a:ln w="2222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  <a:sym typeface="Arial"/>
              </a:rPr>
              <a:t>def string_bits(str):</a:t>
            </a:r>
          </a:p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  <a:sym typeface="Arial"/>
              </a:rPr>
              <a:t>  result = "”</a:t>
            </a:r>
          </a:p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  <a:sym typeface="Arial"/>
              </a:rPr>
              <a:t>  for i in range(len(str)):</a:t>
            </a:r>
          </a:p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  <a:sym typeface="Arial"/>
              </a:rPr>
              <a:t>    if i % 2 == 0:</a:t>
            </a:r>
          </a:p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  <a:sym typeface="Arial"/>
              </a:rPr>
              <a:t>      result = result + str[i]</a:t>
            </a:r>
          </a:p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  <a:sym typeface="Arial"/>
              </a:rPr>
              <a:t>  return result</a:t>
            </a:r>
          </a:p>
        </p:txBody>
      </p:sp>
    </p:spTree>
    <p:extLst>
      <p:ext uri="{BB962C8B-B14F-4D97-AF65-F5344CB8AC3E}">
        <p14:creationId xmlns:p14="http://schemas.microsoft.com/office/powerpoint/2010/main" val="4596622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403771" y="508708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循环结构的类型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59D514B-A351-B172-E1E4-454A67813C8A}"/>
              </a:ext>
            </a:extLst>
          </p:cNvPr>
          <p:cNvSpPr txBox="1"/>
          <p:nvPr/>
        </p:nvSpPr>
        <p:spPr>
          <a:xfrm>
            <a:off x="403771" y="1685564"/>
            <a:ext cx="7609261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条件循环</a:t>
            </a:r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pPr lvl="1"/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“一直鼓掌，直到老师喊停为止”</a:t>
            </a:r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pPr lvl="1"/>
            <a:endParaRPr lang="zh-CN" altLang="en-US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计数循环</a:t>
            </a:r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pPr lvl="1"/>
            <a:r>
              <a:rPr lang="zh-CN" altLang="en-US" sz="2400">
                <a:solidFill>
                  <a:schemeClr val="bg2">
                    <a:lumMod val="10000"/>
                    <a:lumOff val="90000"/>
                  </a:schemeClr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“鼓掌</a:t>
            </a:r>
            <a:r>
              <a:rPr lang="en-US" altLang="zh-CN" sz="2400">
                <a:solidFill>
                  <a:schemeClr val="bg2">
                    <a:lumMod val="10000"/>
                    <a:lumOff val="90000"/>
                  </a:schemeClr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20</a:t>
            </a:r>
            <a:r>
              <a:rPr lang="zh-CN" altLang="en-US" sz="2400">
                <a:solidFill>
                  <a:schemeClr val="bg2">
                    <a:lumMod val="10000"/>
                    <a:lumOff val="90000"/>
                  </a:schemeClr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次”</a:t>
            </a:r>
            <a:endParaRPr lang="en-US" altLang="zh-CN" sz="2400">
              <a:solidFill>
                <a:schemeClr val="bg2">
                  <a:lumMod val="10000"/>
                  <a:lumOff val="90000"/>
                </a:schemeClr>
              </a:solidFill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endParaRPr lang="zh-CN" altLang="en-US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39B7C3A-9743-FBE3-2D4D-48D5799FEF00}"/>
              </a:ext>
            </a:extLst>
          </p:cNvPr>
          <p:cNvSpPr txBox="1">
            <a:spLocks/>
          </p:cNvSpPr>
          <p:nvPr/>
        </p:nvSpPr>
        <p:spPr>
          <a:xfrm>
            <a:off x="6684254" y="3024392"/>
            <a:ext cx="5507746" cy="5083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lang="en-US" altLang="zh-CN" sz="24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5DB70B9-F693-846F-1DEA-269593432DB8}"/>
              </a:ext>
            </a:extLst>
          </p:cNvPr>
          <p:cNvSpPr txBox="1">
            <a:spLocks/>
          </p:cNvSpPr>
          <p:nvPr/>
        </p:nvSpPr>
        <p:spPr>
          <a:xfrm>
            <a:off x="6684254" y="3589987"/>
            <a:ext cx="5507746" cy="5083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lang="en-US" altLang="zh-CN" sz="240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A4F7167-8035-572C-30A3-EEF504C96EC8}"/>
              </a:ext>
            </a:extLst>
          </p:cNvPr>
          <p:cNvSpPr txBox="1"/>
          <p:nvPr/>
        </p:nvSpPr>
        <p:spPr>
          <a:xfrm>
            <a:off x="4179341" y="2852514"/>
            <a:ext cx="3833691" cy="830997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for i in range(20):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	鼓掌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DDF9ADB-DF17-C507-1C5F-1174759E0010}"/>
              </a:ext>
            </a:extLst>
          </p:cNvPr>
          <p:cNvSpPr txBox="1"/>
          <p:nvPr/>
        </p:nvSpPr>
        <p:spPr>
          <a:xfrm>
            <a:off x="4179341" y="4041539"/>
            <a:ext cx="440471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for</a:t>
            </a: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循环是典型的计数循环</a:t>
            </a:r>
          </a:p>
        </p:txBody>
      </p:sp>
    </p:spTree>
    <p:extLst>
      <p:ext uri="{BB962C8B-B14F-4D97-AF65-F5344CB8AC3E}">
        <p14:creationId xmlns:p14="http://schemas.microsoft.com/office/powerpoint/2010/main" val="5732768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B39B7C3A-9743-FBE3-2D4D-48D5799FEF00}"/>
              </a:ext>
            </a:extLst>
          </p:cNvPr>
          <p:cNvSpPr txBox="1">
            <a:spLocks/>
          </p:cNvSpPr>
          <p:nvPr/>
        </p:nvSpPr>
        <p:spPr>
          <a:xfrm>
            <a:off x="6684254" y="3024392"/>
            <a:ext cx="5507746" cy="5083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lang="en-US" altLang="zh-CN" sz="24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5DB70B9-F693-846F-1DEA-269593432DB8}"/>
              </a:ext>
            </a:extLst>
          </p:cNvPr>
          <p:cNvSpPr txBox="1">
            <a:spLocks/>
          </p:cNvSpPr>
          <p:nvPr/>
        </p:nvSpPr>
        <p:spPr>
          <a:xfrm>
            <a:off x="6684254" y="3589987"/>
            <a:ext cx="5507746" cy="5083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lang="en-US" altLang="zh-CN" sz="240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F4101BC3-1F36-9C03-276C-19C2FA3B6E5B}"/>
              </a:ext>
            </a:extLst>
          </p:cNvPr>
          <p:cNvSpPr txBox="1">
            <a:spLocks/>
          </p:cNvSpPr>
          <p:nvPr/>
        </p:nvSpPr>
        <p:spPr>
          <a:xfrm>
            <a:off x="403771" y="508708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zh-CN" altLang="en-US" sz="2400"/>
              <a:t>一个大于</a:t>
            </a:r>
            <a:r>
              <a:rPr lang="en-US" altLang="zh-CN" sz="2400"/>
              <a:t>1</a:t>
            </a:r>
            <a:r>
              <a:rPr lang="zh-CN" altLang="en-US" sz="2400"/>
              <a:t>的自然数，除了</a:t>
            </a:r>
            <a:r>
              <a:rPr lang="en-US" altLang="zh-CN" sz="2400"/>
              <a:t>1</a:t>
            </a:r>
            <a:r>
              <a:rPr lang="zh-CN" altLang="en-US" sz="2400"/>
              <a:t>和它自身外，不能被其他自然数整除的数叫做质数；否则称为合数（规定</a:t>
            </a:r>
            <a:r>
              <a:rPr lang="en-US" altLang="zh-CN" sz="2400"/>
              <a:t>1</a:t>
            </a:r>
            <a:r>
              <a:rPr lang="zh-CN" altLang="en-US" sz="2400"/>
              <a:t>既不是质数也不是合数）。</a:t>
            </a:r>
            <a:endParaRPr lang="en-US" altLang="zh-CN" sz="2400"/>
          </a:p>
          <a:p>
            <a:endParaRPr lang="en-US" sz="2400"/>
          </a:p>
          <a:p>
            <a:r>
              <a:rPr lang="zh-CN" altLang="en-US" sz="2400"/>
              <a:t>思路：遍历</a:t>
            </a:r>
            <a:r>
              <a:rPr lang="en-US" altLang="zh-CN" sz="2400"/>
              <a:t>2</a:t>
            </a:r>
            <a:r>
              <a:rPr lang="zh-CN" altLang="en-US" sz="2400"/>
              <a:t>～</a:t>
            </a:r>
            <a:r>
              <a:rPr lang="en-US" altLang="zh-CN" sz="2400"/>
              <a:t>n-1</a:t>
            </a:r>
            <a:r>
              <a:rPr lang="zh-CN" altLang="en-US" sz="2400"/>
              <a:t>的每一个数</a:t>
            </a:r>
            <a:r>
              <a:rPr lang="en-US" altLang="zh-CN" sz="2400"/>
              <a:t>i</a:t>
            </a:r>
            <a:r>
              <a:rPr lang="zh-CN" altLang="en-US" sz="2400"/>
              <a:t>，如果</a:t>
            </a:r>
            <a:r>
              <a:rPr lang="en-US" altLang="zh-CN" sz="2400"/>
              <a:t>n%i==0</a:t>
            </a:r>
            <a:r>
              <a:rPr lang="zh-CN" altLang="en-US" sz="2400"/>
              <a:t>，说明</a:t>
            </a:r>
            <a:r>
              <a:rPr lang="en-US" altLang="zh-CN" sz="2400"/>
              <a:t>n</a:t>
            </a:r>
            <a:r>
              <a:rPr lang="zh-CN" altLang="en-US" sz="2400"/>
              <a:t>不是质数</a:t>
            </a: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429079894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B39B7C3A-9743-FBE3-2D4D-48D5799FEF00}"/>
              </a:ext>
            </a:extLst>
          </p:cNvPr>
          <p:cNvSpPr txBox="1">
            <a:spLocks/>
          </p:cNvSpPr>
          <p:nvPr/>
        </p:nvSpPr>
        <p:spPr>
          <a:xfrm>
            <a:off x="6684254" y="3024392"/>
            <a:ext cx="5507746" cy="5083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lang="en-US" altLang="zh-CN" sz="24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5DB70B9-F693-846F-1DEA-269593432DB8}"/>
              </a:ext>
            </a:extLst>
          </p:cNvPr>
          <p:cNvSpPr txBox="1">
            <a:spLocks/>
          </p:cNvSpPr>
          <p:nvPr/>
        </p:nvSpPr>
        <p:spPr>
          <a:xfrm>
            <a:off x="6684254" y="3589987"/>
            <a:ext cx="5507746" cy="5083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lang="en-US" altLang="zh-CN" sz="240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C9CC6AC-164B-50DC-1B23-185E1B6B9E13}"/>
              </a:ext>
            </a:extLst>
          </p:cNvPr>
          <p:cNvSpPr txBox="1"/>
          <p:nvPr/>
        </p:nvSpPr>
        <p:spPr>
          <a:xfrm>
            <a:off x="360522" y="531935"/>
            <a:ext cx="8893098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def checkPrime(n):</a:t>
            </a:r>
          </a:p>
          <a:p>
            <a:r>
              <a:rPr lang="en-US" sz="20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  if(n==1):</a:t>
            </a:r>
          </a:p>
          <a:p>
            <a:r>
              <a:rPr lang="en-US" sz="20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      return False</a:t>
            </a:r>
          </a:p>
          <a:p>
            <a:r>
              <a:rPr lang="en-US" sz="20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  else:</a:t>
            </a:r>
          </a:p>
          <a:p>
            <a:r>
              <a:rPr lang="en-US" sz="20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      i=2</a:t>
            </a:r>
          </a:p>
          <a:p>
            <a:r>
              <a:rPr lang="en-US" sz="20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      while(i &lt;= n):</a:t>
            </a:r>
          </a:p>
          <a:p>
            <a:r>
              <a:rPr lang="en-US" sz="20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          #print(i)</a:t>
            </a:r>
          </a:p>
          <a:p>
            <a:r>
              <a:rPr lang="en-US" sz="20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          if(n%i != 0 ):</a:t>
            </a:r>
          </a:p>
          <a:p>
            <a:r>
              <a:rPr lang="en-US" sz="20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              i=i+1</a:t>
            </a:r>
          </a:p>
          <a:p>
            <a:r>
              <a:rPr lang="en-US" sz="20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          else:</a:t>
            </a:r>
          </a:p>
          <a:p>
            <a:r>
              <a:rPr lang="en-US" sz="20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              if(n == i):</a:t>
            </a:r>
          </a:p>
          <a:p>
            <a:r>
              <a:rPr lang="en-US" sz="20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                  return True</a:t>
            </a:r>
          </a:p>
          <a:p>
            <a:r>
              <a:rPr lang="en-US" sz="20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              return False</a:t>
            </a:r>
          </a:p>
          <a:p>
            <a:endParaRPr lang="en-US" sz="20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sz="20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n=int(input())  </a:t>
            </a:r>
          </a:p>
          <a:p>
            <a:r>
              <a:rPr lang="en-US" sz="20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print(checkPrime(n))</a:t>
            </a:r>
          </a:p>
        </p:txBody>
      </p:sp>
    </p:spTree>
    <p:extLst>
      <p:ext uri="{BB962C8B-B14F-4D97-AF65-F5344CB8AC3E}">
        <p14:creationId xmlns:p14="http://schemas.microsoft.com/office/powerpoint/2010/main" val="14046147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407EC2F-6387-E1AA-942D-49E66F50D4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8D9BCBF1-68C3-D501-13A7-485A42B10091}"/>
              </a:ext>
            </a:extLst>
          </p:cNvPr>
          <p:cNvSpPr txBox="1"/>
          <p:nvPr/>
        </p:nvSpPr>
        <p:spPr>
          <a:xfrm>
            <a:off x="975732" y="593907"/>
            <a:ext cx="6099716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dirty="0"/>
              <a:t>i = 0</a:t>
            </a:r>
          </a:p>
          <a:p>
            <a:r>
              <a:rPr lang="zh-CN" altLang="en-US" sz="2400" dirty="0"/>
              <a:t>count = 0</a:t>
            </a:r>
          </a:p>
          <a:p>
            <a:r>
              <a:rPr lang="zh-CN" altLang="en-US" sz="2400" dirty="0"/>
              <a:t>while (i&lt;=5000):</a:t>
            </a:r>
          </a:p>
          <a:p>
            <a:r>
              <a:rPr lang="zh-CN" altLang="en-US" sz="2400" dirty="0"/>
              <a:t>  i = i + i * (0.02/12) + 100</a:t>
            </a:r>
          </a:p>
          <a:p>
            <a:r>
              <a:rPr lang="zh-CN" altLang="en-US" sz="2400" dirty="0"/>
              <a:t>  count = count + 1</a:t>
            </a:r>
          </a:p>
        </p:txBody>
      </p:sp>
    </p:spTree>
    <p:extLst>
      <p:ext uri="{BB962C8B-B14F-4D97-AF65-F5344CB8AC3E}">
        <p14:creationId xmlns:p14="http://schemas.microsoft.com/office/powerpoint/2010/main" val="426266937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B39B7C3A-9743-FBE3-2D4D-48D5799FEF00}"/>
              </a:ext>
            </a:extLst>
          </p:cNvPr>
          <p:cNvSpPr txBox="1">
            <a:spLocks/>
          </p:cNvSpPr>
          <p:nvPr/>
        </p:nvSpPr>
        <p:spPr>
          <a:xfrm>
            <a:off x="6684254" y="3024392"/>
            <a:ext cx="5507746" cy="5083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lang="en-US" altLang="zh-CN" sz="24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5DB70B9-F693-846F-1DEA-269593432DB8}"/>
              </a:ext>
            </a:extLst>
          </p:cNvPr>
          <p:cNvSpPr txBox="1">
            <a:spLocks/>
          </p:cNvSpPr>
          <p:nvPr/>
        </p:nvSpPr>
        <p:spPr>
          <a:xfrm>
            <a:off x="6684254" y="3589987"/>
            <a:ext cx="5507746" cy="5083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lang="en-US" altLang="zh-CN" sz="240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C9CC6AC-164B-50DC-1B23-185E1B6B9E13}"/>
              </a:ext>
            </a:extLst>
          </p:cNvPr>
          <p:cNvSpPr txBox="1"/>
          <p:nvPr/>
        </p:nvSpPr>
        <p:spPr>
          <a:xfrm>
            <a:off x="360522" y="531935"/>
            <a:ext cx="8893098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def checkPrime(n):</a:t>
            </a:r>
          </a:p>
          <a:p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  </a:t>
            </a:r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i</a:t>
            </a: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</a:t>
            </a:r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=</a:t>
            </a: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</a:t>
            </a:r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2</a:t>
            </a:r>
          </a:p>
          <a:p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  </a:t>
            </a:r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while(i&lt;n):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	if(n%i==0):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       return False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  return True</a:t>
            </a:r>
          </a:p>
        </p:txBody>
      </p:sp>
    </p:spTree>
    <p:extLst>
      <p:ext uri="{BB962C8B-B14F-4D97-AF65-F5344CB8AC3E}">
        <p14:creationId xmlns:p14="http://schemas.microsoft.com/office/powerpoint/2010/main" val="137504687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B39B7C3A-9743-FBE3-2D4D-48D5799FEF00}"/>
              </a:ext>
            </a:extLst>
          </p:cNvPr>
          <p:cNvSpPr txBox="1">
            <a:spLocks/>
          </p:cNvSpPr>
          <p:nvPr/>
        </p:nvSpPr>
        <p:spPr>
          <a:xfrm>
            <a:off x="6684254" y="3024392"/>
            <a:ext cx="5507746" cy="5083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lang="en-US" altLang="zh-CN" sz="24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5DB70B9-F693-846F-1DEA-269593432DB8}"/>
              </a:ext>
            </a:extLst>
          </p:cNvPr>
          <p:cNvSpPr txBox="1">
            <a:spLocks/>
          </p:cNvSpPr>
          <p:nvPr/>
        </p:nvSpPr>
        <p:spPr>
          <a:xfrm>
            <a:off x="6684254" y="3589987"/>
            <a:ext cx="5507746" cy="5083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lang="en-US" altLang="zh-CN" sz="240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C9CC6AC-164B-50DC-1B23-185E1B6B9E13}"/>
              </a:ext>
            </a:extLst>
          </p:cNvPr>
          <p:cNvSpPr txBox="1"/>
          <p:nvPr/>
        </p:nvSpPr>
        <p:spPr>
          <a:xfrm>
            <a:off x="360522" y="531935"/>
            <a:ext cx="8893098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def checkPrime(n):</a:t>
            </a:r>
          </a:p>
          <a:p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  </a:t>
            </a:r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i</a:t>
            </a: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</a:t>
            </a:r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=</a:t>
            </a: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</a:t>
            </a:r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2</a:t>
            </a:r>
          </a:p>
          <a:p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  </a:t>
            </a:r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while(i&lt;n):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	if(n%i==0):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       return False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  return True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E6E3081-31AB-963B-5340-E070707CDE9D}"/>
              </a:ext>
            </a:extLst>
          </p:cNvPr>
          <p:cNvSpPr txBox="1"/>
          <p:nvPr/>
        </p:nvSpPr>
        <p:spPr>
          <a:xfrm>
            <a:off x="5556990" y="548953"/>
            <a:ext cx="8893098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def checkPrime(n):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  for i in range(2,n):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      if(n%i==0):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          return False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  return True</a:t>
            </a:r>
          </a:p>
        </p:txBody>
      </p:sp>
    </p:spTree>
    <p:extLst>
      <p:ext uri="{BB962C8B-B14F-4D97-AF65-F5344CB8AC3E}">
        <p14:creationId xmlns:p14="http://schemas.microsoft.com/office/powerpoint/2010/main" val="164470370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6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800" cy="11224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THAT’S ALL FOR TODAY</a:t>
            </a:r>
            <a:endParaRPr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25116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6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800" cy="11224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en-US" dirty="0" err="1"/>
              <a:t>信息技术</a:t>
            </a:r>
            <a:r>
              <a:rPr lang="zh-CN" altLang="en-US" dirty="0" err="1"/>
              <a:t> </a:t>
            </a:r>
            <a:r>
              <a:rPr lang="en-US" dirty="0" err="1"/>
              <a:t>第十一讲</a:t>
            </a:r>
            <a:br>
              <a:rPr lang="en-US" dirty="0" err="1"/>
            </a:br>
            <a:endParaRPr dirty="0"/>
          </a:p>
        </p:txBody>
      </p:sp>
      <p:pic>
        <p:nvPicPr>
          <p:cNvPr id="5" name="Picture 4" descr="long_logo">
            <a:extLst>
              <a:ext uri="{FF2B5EF4-FFF2-40B4-BE49-F238E27FC236}">
                <a16:creationId xmlns:a16="http://schemas.microsoft.com/office/drawing/2014/main" id="{D7082FA4-023F-4A47-9496-5C807BF43E1F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604" y="368934"/>
            <a:ext cx="3517979" cy="914400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A9EED51-90AC-362B-8982-200E0C4E80C9}"/>
              </a:ext>
            </a:extLst>
          </p:cNvPr>
          <p:cNvSpPr txBox="1"/>
          <p:nvPr/>
        </p:nvSpPr>
        <p:spPr>
          <a:xfrm>
            <a:off x="4072053" y="3759367"/>
            <a:ext cx="40478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/>
              <a:t>For Loop</a:t>
            </a:r>
          </a:p>
        </p:txBody>
      </p:sp>
    </p:spTree>
    <p:extLst>
      <p:ext uri="{BB962C8B-B14F-4D97-AF65-F5344CB8AC3E}">
        <p14:creationId xmlns:p14="http://schemas.microsoft.com/office/powerpoint/2010/main" val="14007284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31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>
              <a:buClr>
                <a:srgbClr val="FFFFFF"/>
              </a:buClr>
            </a:pPr>
            <a:r>
              <a:rPr lang="zh-CN" altLang="en-US" sz="2800">
                <a:solidFill>
                  <a:srgbClr val="FFFFFF"/>
                </a:solidFill>
              </a:rPr>
              <a:t>按一定次序排列的一组元素的集合</a:t>
            </a:r>
            <a:endParaRPr lang="en-US" altLang="zh-CN" sz="2800">
              <a:solidFill>
                <a:srgbClr val="FFFFFF"/>
              </a:solidFill>
            </a:endParaRPr>
          </a:p>
          <a:p>
            <a:pPr>
              <a:buClr>
                <a:srgbClr val="FFFFFF"/>
              </a:buClr>
            </a:pPr>
            <a:endParaRPr lang="en-US" sz="2800">
              <a:solidFill>
                <a:srgbClr val="FFFFFF"/>
              </a:solidFill>
            </a:endParaRPr>
          </a:p>
          <a:p>
            <a:pPr>
              <a:buClr>
                <a:srgbClr val="FFFFFF"/>
              </a:buClr>
            </a:pPr>
            <a:r>
              <a:rPr lang="en" sz="2800">
                <a:solidFill>
                  <a:srgbClr val="FFFFFF"/>
                </a:solidFill>
              </a:rPr>
              <a:t>元素</a:t>
            </a:r>
            <a:r>
              <a:rPr lang="en-US" sz="2800">
                <a:solidFill>
                  <a:srgbClr val="FFFFFF"/>
                </a:solidFill>
              </a:rPr>
              <a:t>(element)</a:t>
            </a:r>
            <a:r>
              <a:rPr lang="zh-CN" altLang="en-US" sz="2800">
                <a:solidFill>
                  <a:srgbClr val="FFFFFF"/>
                </a:solidFill>
              </a:rPr>
              <a:t>：组成列表的基本单位</a:t>
            </a:r>
            <a:endParaRPr lang="en-US" altLang="zh-CN" sz="2800">
              <a:solidFill>
                <a:srgbClr val="FFFFFF"/>
              </a:solidFill>
            </a:endParaRPr>
          </a:p>
          <a:p>
            <a:pPr>
              <a:buClr>
                <a:srgbClr val="FFFFFF"/>
              </a:buClr>
            </a:pPr>
            <a:endParaRPr lang="en" sz="2800">
              <a:solidFill>
                <a:srgbClr val="4CD2E3"/>
              </a:solidFill>
            </a:endParaRPr>
          </a:p>
          <a:p>
            <a:pPr>
              <a:buClr>
                <a:srgbClr val="FFFFFF"/>
              </a:buClr>
            </a:pPr>
            <a:r>
              <a:rPr lang="en" sz="2800">
                <a:solidFill>
                  <a:schemeClr val="tx1"/>
                </a:solidFill>
              </a:rPr>
              <a:t>列表的所有元素拥有共同的名称</a:t>
            </a:r>
            <a:r>
              <a:rPr lang="zh-CN" altLang="en-US" sz="2800">
                <a:solidFill>
                  <a:schemeClr val="tx1"/>
                </a:solidFill>
              </a:rPr>
              <a:t>，即列表名</a:t>
            </a:r>
            <a:endParaRPr lang="en-US" altLang="zh-CN" sz="2800">
              <a:solidFill>
                <a:schemeClr val="tx1"/>
              </a:solidFill>
            </a:endParaRPr>
          </a:p>
          <a:p>
            <a:pPr>
              <a:buClr>
                <a:srgbClr val="FFFFFF"/>
              </a:buClr>
            </a:pPr>
            <a:endParaRPr lang="en-US" altLang="zh-CN" sz="2800">
              <a:solidFill>
                <a:schemeClr val="tx1"/>
              </a:solidFill>
            </a:endParaRPr>
          </a:p>
          <a:p>
            <a:pPr>
              <a:buClr>
                <a:srgbClr val="FFFFFF"/>
              </a:buClr>
            </a:pPr>
            <a:r>
              <a:rPr lang="zh-CN" altLang="en-US" sz="2800">
                <a:solidFill>
                  <a:schemeClr val="tx1"/>
                </a:solidFill>
              </a:rPr>
              <a:t>下标</a:t>
            </a:r>
            <a:r>
              <a:rPr lang="en-US" altLang="zh-CN" sz="2800">
                <a:solidFill>
                  <a:schemeClr val="tx1"/>
                </a:solidFill>
              </a:rPr>
              <a:t>(index)</a:t>
            </a:r>
            <a:r>
              <a:rPr lang="zh-CN" altLang="en-US" sz="2800">
                <a:solidFill>
                  <a:schemeClr val="tx1"/>
                </a:solidFill>
              </a:rPr>
              <a:t>：元素在列表中的位置</a:t>
            </a:r>
            <a:endParaRPr lang="en-US" altLang="zh-CN" sz="2800">
              <a:solidFill>
                <a:schemeClr val="tx1"/>
              </a:solidFill>
            </a:endParaRPr>
          </a:p>
          <a:p>
            <a:pPr>
              <a:buClr>
                <a:srgbClr val="FFFFFF"/>
              </a:buClr>
            </a:pPr>
            <a:endParaRPr lang="en-US" sz="2800">
              <a:solidFill>
                <a:srgbClr val="4CD2E3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D852875-0B90-F341-966E-1870A398CE3D}"/>
              </a:ext>
            </a:extLst>
          </p:cNvPr>
          <p:cNvSpPr txBox="1"/>
          <p:nvPr/>
        </p:nvSpPr>
        <p:spPr>
          <a:xfrm>
            <a:off x="590309" y="902825"/>
            <a:ext cx="35993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" sz="2800">
                <a:solidFill>
                  <a:srgbClr val="FFFFFF"/>
                </a:solidFill>
              </a:rPr>
              <a:t>列表</a:t>
            </a:r>
            <a:endParaRPr lang="en-US" sz="2800"/>
          </a:p>
        </p:txBody>
      </p:sp>
    </p:spTree>
    <p:extLst>
      <p:ext uri="{BB962C8B-B14F-4D97-AF65-F5344CB8AC3E}">
        <p14:creationId xmlns:p14="http://schemas.microsoft.com/office/powerpoint/2010/main" val="40663260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31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>
              <a:buClr>
                <a:srgbClr val="FFFFFF"/>
              </a:buClr>
            </a:pPr>
            <a:r>
              <a:rPr lang="en-US" sz="2800">
                <a:solidFill>
                  <a:srgbClr val="FFFFFF"/>
                </a:solidFill>
              </a:rPr>
              <a:t>通过列表下标来访问元素</a:t>
            </a:r>
          </a:p>
          <a:p>
            <a:pPr marL="152396" indent="0">
              <a:buClr>
                <a:srgbClr val="FFFFFF"/>
              </a:buClr>
              <a:buNone/>
            </a:pPr>
            <a:endParaRPr lang="en-US" sz="2800">
              <a:solidFill>
                <a:srgbClr val="4CD2E3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D852875-0B90-F341-966E-1870A398CE3D}"/>
              </a:ext>
            </a:extLst>
          </p:cNvPr>
          <p:cNvSpPr txBox="1"/>
          <p:nvPr/>
        </p:nvSpPr>
        <p:spPr>
          <a:xfrm>
            <a:off x="590309" y="902825"/>
            <a:ext cx="35993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/>
              <a:t>访问列表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BCA4AC2-9A64-6C44-BBF1-E30BAEEC51D4}"/>
              </a:ext>
            </a:extLst>
          </p:cNvPr>
          <p:cNvGraphicFramePr>
            <a:graphicFrameLocks noGrp="1"/>
          </p:cNvGraphicFramePr>
          <p:nvPr/>
        </p:nvGraphicFramePr>
        <p:xfrm>
          <a:off x="1073327" y="2808055"/>
          <a:ext cx="7100500" cy="946514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1420100">
                  <a:extLst>
                    <a:ext uri="{9D8B030D-6E8A-4147-A177-3AD203B41FA5}">
                      <a16:colId xmlns:a16="http://schemas.microsoft.com/office/drawing/2014/main" val="1179881616"/>
                    </a:ext>
                  </a:extLst>
                </a:gridCol>
                <a:gridCol w="1420100">
                  <a:extLst>
                    <a:ext uri="{9D8B030D-6E8A-4147-A177-3AD203B41FA5}">
                      <a16:colId xmlns:a16="http://schemas.microsoft.com/office/drawing/2014/main" val="1954586947"/>
                    </a:ext>
                  </a:extLst>
                </a:gridCol>
                <a:gridCol w="1420100">
                  <a:extLst>
                    <a:ext uri="{9D8B030D-6E8A-4147-A177-3AD203B41FA5}">
                      <a16:colId xmlns:a16="http://schemas.microsoft.com/office/drawing/2014/main" val="2698977880"/>
                    </a:ext>
                  </a:extLst>
                </a:gridCol>
                <a:gridCol w="1420100">
                  <a:extLst>
                    <a:ext uri="{9D8B030D-6E8A-4147-A177-3AD203B41FA5}">
                      <a16:colId xmlns:a16="http://schemas.microsoft.com/office/drawing/2014/main" val="1539669562"/>
                    </a:ext>
                  </a:extLst>
                </a:gridCol>
                <a:gridCol w="1420100">
                  <a:extLst>
                    <a:ext uri="{9D8B030D-6E8A-4147-A177-3AD203B41FA5}">
                      <a16:colId xmlns:a16="http://schemas.microsoft.com/office/drawing/2014/main" val="1552830844"/>
                    </a:ext>
                  </a:extLst>
                </a:gridCol>
              </a:tblGrid>
              <a:tr h="946514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CN" sz="2000">
                          <a:solidFill>
                            <a:srgbClr val="FFFFFF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87</a:t>
                      </a:r>
                      <a:endParaRPr sz="2000">
                        <a:solidFill>
                          <a:srgbClr val="FFFFFF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121900" marR="121900" marT="121900" marB="121900" anchor="ctr">
                    <a:lnL w="38100" cap="flat" cmpd="sng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CN" sz="2000">
                          <a:solidFill>
                            <a:srgbClr val="FFFFFF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96</a:t>
                      </a:r>
                      <a:endParaRPr sz="2000">
                        <a:solidFill>
                          <a:srgbClr val="FFFFFF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121900" marR="121900" marT="121900" marB="121900" anchor="ctr">
                    <a:lnL w="38100" cap="flat" cmpd="sng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CN" sz="2000">
                          <a:solidFill>
                            <a:srgbClr val="FFFFFF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98</a:t>
                      </a:r>
                      <a:endParaRPr sz="2000">
                        <a:solidFill>
                          <a:srgbClr val="FFFFFF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121900" marR="121900" marT="121900" marB="121900" anchor="ctr">
                    <a:lnL w="38100" cap="flat" cmpd="sng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CN" sz="2000">
                          <a:solidFill>
                            <a:srgbClr val="FFFFFF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101</a:t>
                      </a:r>
                      <a:endParaRPr sz="2000">
                        <a:solidFill>
                          <a:srgbClr val="FFFFFF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121900" marR="121900" marT="121900" marB="121900" anchor="ctr">
                    <a:lnL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CN" sz="2000">
                          <a:solidFill>
                            <a:srgbClr val="FFFFFF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102</a:t>
                      </a:r>
                      <a:endParaRPr sz="2000">
                        <a:solidFill>
                          <a:srgbClr val="FFFFFF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121900" marR="121900" marT="121900" marB="121900" anchor="ctr">
                    <a:lnL w="38100" cap="flat" cmpd="sng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80155907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35EE6AAA-3BD8-3A48-AD1D-DDEDF69578D3}"/>
              </a:ext>
            </a:extLst>
          </p:cNvPr>
          <p:cNvSpPr txBox="1"/>
          <p:nvPr/>
        </p:nvSpPr>
        <p:spPr>
          <a:xfrm>
            <a:off x="4357617" y="2139114"/>
            <a:ext cx="17383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4CD2E3"/>
                </a:solidFill>
              </a:rPr>
              <a:t>price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E459024-6474-C640-80B6-BDCB9EC21E42}"/>
              </a:ext>
            </a:extLst>
          </p:cNvPr>
          <p:cNvSpPr/>
          <p:nvPr/>
        </p:nvSpPr>
        <p:spPr>
          <a:xfrm>
            <a:off x="1073327" y="3900290"/>
            <a:ext cx="154401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altLang="zh-CN" sz="2400">
                <a:solidFill>
                  <a:srgbClr val="4CD2E3"/>
                </a:solidFill>
                <a:latin typeface="Consolas"/>
                <a:ea typeface="Consolas"/>
                <a:cs typeface="Consolas"/>
                <a:sym typeface="Consolas"/>
              </a:rPr>
              <a:t>price[0]</a:t>
            </a:r>
            <a:endParaRPr lang="en-US" sz="2400">
              <a:solidFill>
                <a:srgbClr val="4CD2E3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4" name="文本框 5">
            <a:extLst>
              <a:ext uri="{FF2B5EF4-FFF2-40B4-BE49-F238E27FC236}">
                <a16:creationId xmlns:a16="http://schemas.microsoft.com/office/drawing/2014/main" id="{F7568D73-BB2A-364C-AE26-DDAAA9208491}"/>
              </a:ext>
            </a:extLst>
          </p:cNvPr>
          <p:cNvSpPr txBox="1"/>
          <p:nvPr/>
        </p:nvSpPr>
        <p:spPr>
          <a:xfrm>
            <a:off x="864524" y="4790515"/>
            <a:ext cx="9753600" cy="1301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dirty="0">
                <a:ea typeface="SimHei" panose="02010609060101010101" pitchFamily="49" charset="-122"/>
              </a:rPr>
              <a:t>1.</a:t>
            </a:r>
            <a:r>
              <a:rPr lang="zh-CN" altLang="en-US" sz="2800" dirty="0">
                <a:ea typeface="SimHei" panose="02010609060101010101" pitchFamily="49" charset="-122"/>
              </a:rPr>
              <a:t>列表</a:t>
            </a:r>
            <a:r>
              <a:rPr lang="en-US" altLang="zh-CN" sz="2800" dirty="0">
                <a:ea typeface="SimHei" panose="02010609060101010101" pitchFamily="49" charset="-122"/>
              </a:rPr>
              <a:t>price</a:t>
            </a:r>
            <a:r>
              <a:rPr lang="zh-CN" altLang="en-US" sz="2800" dirty="0">
                <a:ea typeface="SimHei" panose="02010609060101010101" pitchFamily="49" charset="-122"/>
              </a:rPr>
              <a:t>中，值为</a:t>
            </a:r>
            <a:r>
              <a:rPr lang="en-US" altLang="zh-CN" sz="2800" dirty="0">
                <a:ea typeface="SimHei" panose="02010609060101010101" pitchFamily="49" charset="-122"/>
              </a:rPr>
              <a:t>96</a:t>
            </a:r>
            <a:r>
              <a:rPr lang="zh-CN" altLang="en-US" sz="2800" dirty="0">
                <a:ea typeface="SimHei" panose="02010609060101010101" pitchFamily="49" charset="-122"/>
              </a:rPr>
              <a:t>的数组元素下标为（</a:t>
            </a:r>
            <a:r>
              <a:rPr lang="en-US" altLang="zh-CN" sz="2800" dirty="0">
                <a:ea typeface="SimHei" panose="02010609060101010101" pitchFamily="49" charset="-122"/>
              </a:rPr>
              <a:t>	</a:t>
            </a:r>
            <a:r>
              <a:rPr lang="zh-CN" altLang="en-US" sz="2800" dirty="0">
                <a:ea typeface="SimHei" panose="02010609060101010101" pitchFamily="49" charset="-122"/>
              </a:rPr>
              <a:t>）。</a:t>
            </a:r>
            <a:endParaRPr lang="en-US" altLang="zh-CN" sz="2800" dirty="0">
              <a:ea typeface="SimHei" panose="02010609060101010101" pitchFamily="49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800" dirty="0">
                <a:ea typeface="SimHei" panose="02010609060101010101" pitchFamily="49" charset="-122"/>
              </a:rPr>
              <a:t>2.</a:t>
            </a:r>
            <a:r>
              <a:rPr lang="zh-CN" altLang="en-US" sz="2800" dirty="0">
                <a:ea typeface="SimHei" panose="02010609060101010101" pitchFamily="49" charset="-122"/>
              </a:rPr>
              <a:t>关系表达式</a:t>
            </a:r>
            <a:r>
              <a:rPr lang="en-US" altLang="zh-CN" sz="2800" dirty="0">
                <a:ea typeface="SimHei" panose="02010609060101010101" pitchFamily="49" charset="-122"/>
              </a:rPr>
              <a:t>:price[4]&gt;price[2]</a:t>
            </a:r>
            <a:r>
              <a:rPr lang="zh-CN" altLang="en-US" sz="2800" dirty="0">
                <a:ea typeface="SimHei" panose="02010609060101010101" pitchFamily="49" charset="-122"/>
              </a:rPr>
              <a:t>的值为（</a:t>
            </a:r>
            <a:r>
              <a:rPr lang="en-US" altLang="zh-CN" sz="2800" dirty="0">
                <a:ea typeface="SimHei" panose="02010609060101010101" pitchFamily="49" charset="-122"/>
              </a:rPr>
              <a:t>	</a:t>
            </a:r>
            <a:r>
              <a:rPr lang="en-US" altLang="zh-CN" sz="2800" dirty="0">
                <a:solidFill>
                  <a:srgbClr val="FF0000"/>
                </a:solidFill>
                <a:ea typeface="SimHei" panose="02010609060101010101" pitchFamily="49" charset="-122"/>
              </a:rPr>
              <a:t>	</a:t>
            </a:r>
            <a:r>
              <a:rPr lang="zh-CN" altLang="en-US" sz="2800" dirty="0">
                <a:ea typeface="SimHei" panose="02010609060101010101" pitchFamily="49" charset="-122"/>
              </a:rPr>
              <a:t>）。</a:t>
            </a:r>
            <a:endParaRPr lang="en-US" altLang="zh-CN" sz="2800" dirty="0">
              <a:ea typeface="SimHe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26451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31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>
              <a:buClr>
                <a:srgbClr val="FFFFFF"/>
              </a:buClr>
            </a:pPr>
            <a:r>
              <a:rPr lang="en-US" sz="2800">
                <a:solidFill>
                  <a:srgbClr val="FFFFFF"/>
                </a:solidFill>
              </a:rPr>
              <a:t>通过列表下标来修改元素</a:t>
            </a:r>
          </a:p>
          <a:p>
            <a:pPr marL="152396" indent="0">
              <a:buClr>
                <a:srgbClr val="FFFFFF"/>
              </a:buClr>
              <a:buNone/>
            </a:pPr>
            <a:endParaRPr lang="en-US" sz="2800">
              <a:solidFill>
                <a:srgbClr val="4CD2E3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D852875-0B90-F341-966E-1870A398CE3D}"/>
              </a:ext>
            </a:extLst>
          </p:cNvPr>
          <p:cNvSpPr txBox="1"/>
          <p:nvPr/>
        </p:nvSpPr>
        <p:spPr>
          <a:xfrm>
            <a:off x="590309" y="902825"/>
            <a:ext cx="35993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/>
              <a:t>修改列表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BCA4AC2-9A64-6C44-BBF1-E30BAEEC51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3969331"/>
              </p:ext>
            </p:extLst>
          </p:nvPr>
        </p:nvGraphicFramePr>
        <p:xfrm>
          <a:off x="1073327" y="2808055"/>
          <a:ext cx="7100500" cy="946514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1420100">
                  <a:extLst>
                    <a:ext uri="{9D8B030D-6E8A-4147-A177-3AD203B41FA5}">
                      <a16:colId xmlns:a16="http://schemas.microsoft.com/office/drawing/2014/main" val="1179881616"/>
                    </a:ext>
                  </a:extLst>
                </a:gridCol>
                <a:gridCol w="1420100">
                  <a:extLst>
                    <a:ext uri="{9D8B030D-6E8A-4147-A177-3AD203B41FA5}">
                      <a16:colId xmlns:a16="http://schemas.microsoft.com/office/drawing/2014/main" val="1954586947"/>
                    </a:ext>
                  </a:extLst>
                </a:gridCol>
                <a:gridCol w="1420100">
                  <a:extLst>
                    <a:ext uri="{9D8B030D-6E8A-4147-A177-3AD203B41FA5}">
                      <a16:colId xmlns:a16="http://schemas.microsoft.com/office/drawing/2014/main" val="2698977880"/>
                    </a:ext>
                  </a:extLst>
                </a:gridCol>
                <a:gridCol w="1420100">
                  <a:extLst>
                    <a:ext uri="{9D8B030D-6E8A-4147-A177-3AD203B41FA5}">
                      <a16:colId xmlns:a16="http://schemas.microsoft.com/office/drawing/2014/main" val="1539669562"/>
                    </a:ext>
                  </a:extLst>
                </a:gridCol>
                <a:gridCol w="1420100">
                  <a:extLst>
                    <a:ext uri="{9D8B030D-6E8A-4147-A177-3AD203B41FA5}">
                      <a16:colId xmlns:a16="http://schemas.microsoft.com/office/drawing/2014/main" val="1552830844"/>
                    </a:ext>
                  </a:extLst>
                </a:gridCol>
              </a:tblGrid>
              <a:tr h="946514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CN" sz="2000">
                          <a:solidFill>
                            <a:srgbClr val="FFFFFF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87</a:t>
                      </a:r>
                      <a:endParaRPr sz="2000">
                        <a:solidFill>
                          <a:srgbClr val="FFFFFF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121900" marR="121900" marT="121900" marB="121900" anchor="ctr">
                    <a:lnL w="38100" cap="flat" cmpd="sng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CN" sz="2000">
                          <a:solidFill>
                            <a:srgbClr val="FFFFFF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96</a:t>
                      </a:r>
                      <a:endParaRPr sz="2000">
                        <a:solidFill>
                          <a:srgbClr val="FFFFFF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121900" marR="121900" marT="121900" marB="121900" anchor="ctr">
                    <a:lnL w="38100" cap="flat" cmpd="sng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CN" sz="2000">
                          <a:solidFill>
                            <a:srgbClr val="FFFFFF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98</a:t>
                      </a:r>
                      <a:endParaRPr sz="2000">
                        <a:solidFill>
                          <a:srgbClr val="FFFFFF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121900" marR="121900" marT="121900" marB="121900" anchor="ctr">
                    <a:lnL w="38100" cap="flat" cmpd="sng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CN" sz="2000">
                          <a:solidFill>
                            <a:srgbClr val="FFFFFF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101</a:t>
                      </a:r>
                      <a:endParaRPr sz="2000">
                        <a:solidFill>
                          <a:srgbClr val="FFFFFF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121900" marR="121900" marT="121900" marB="121900" anchor="ctr">
                    <a:lnL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CN" sz="2000">
                          <a:solidFill>
                            <a:srgbClr val="FFFFFF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102</a:t>
                      </a:r>
                      <a:endParaRPr sz="2000">
                        <a:solidFill>
                          <a:srgbClr val="FFFFFF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121900" marR="121900" marT="121900" marB="121900" anchor="ctr">
                    <a:lnL w="38100" cap="flat" cmpd="sng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80155907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35EE6AAA-3BD8-3A48-AD1D-DDEDF69578D3}"/>
              </a:ext>
            </a:extLst>
          </p:cNvPr>
          <p:cNvSpPr txBox="1"/>
          <p:nvPr/>
        </p:nvSpPr>
        <p:spPr>
          <a:xfrm>
            <a:off x="4357617" y="2139114"/>
            <a:ext cx="17383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chemeClr val="accent1">
                    <a:lumMod val="60000"/>
                    <a:lumOff val="40000"/>
                  </a:schemeClr>
                </a:solidFill>
              </a:rPr>
              <a:t>price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E459024-6474-C640-80B6-BDCB9EC21E42}"/>
              </a:ext>
            </a:extLst>
          </p:cNvPr>
          <p:cNvSpPr/>
          <p:nvPr/>
        </p:nvSpPr>
        <p:spPr>
          <a:xfrm>
            <a:off x="8555151" y="3050479"/>
            <a:ext cx="256352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altLang="zh-CN" sz="2400">
                <a:solidFill>
                  <a:schemeClr val="accent1">
                    <a:lumMod val="60000"/>
                    <a:lumOff val="40000"/>
                  </a:schemeClr>
                </a:solidFill>
                <a:latin typeface="Consolas"/>
                <a:ea typeface="Consolas"/>
                <a:cs typeface="Consolas"/>
                <a:sym typeface="Consolas"/>
              </a:rPr>
              <a:t>price[0]</a:t>
            </a:r>
            <a:r>
              <a:rPr lang="zh-CN" altLang="en-US" sz="2400">
                <a:solidFill>
                  <a:schemeClr val="accent1">
                    <a:lumMod val="60000"/>
                    <a:lumOff val="40000"/>
                  </a:schemeClr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-US" altLang="zh-CN" sz="2400">
                <a:solidFill>
                  <a:schemeClr val="accent1">
                    <a:lumMod val="60000"/>
                    <a:lumOff val="40000"/>
                  </a:schemeClr>
                </a:solidFill>
                <a:latin typeface="Consolas"/>
                <a:ea typeface="Consolas"/>
                <a:cs typeface="Consolas"/>
                <a:sym typeface="Consolas"/>
              </a:rPr>
              <a:t>=</a:t>
            </a:r>
            <a:r>
              <a:rPr lang="zh-CN" altLang="en-US" sz="2400">
                <a:solidFill>
                  <a:schemeClr val="accent1">
                    <a:lumMod val="60000"/>
                    <a:lumOff val="40000"/>
                  </a:schemeClr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-US" altLang="zh-CN" sz="2400">
                <a:solidFill>
                  <a:schemeClr val="accent1">
                    <a:lumMod val="60000"/>
                    <a:lumOff val="40000"/>
                  </a:schemeClr>
                </a:solidFill>
                <a:latin typeface="Consolas"/>
                <a:ea typeface="Consolas"/>
                <a:cs typeface="Consolas"/>
                <a:sym typeface="Consolas"/>
              </a:rPr>
              <a:t>120</a:t>
            </a:r>
            <a:endParaRPr lang="en-US" sz="2400">
              <a:solidFill>
                <a:schemeClr val="accent1">
                  <a:lumMod val="60000"/>
                  <a:lumOff val="40000"/>
                </a:schemeClr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FDF7E1F3-6C18-6833-4E77-310EDBA7B1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2437641"/>
              </p:ext>
            </p:extLst>
          </p:nvPr>
        </p:nvGraphicFramePr>
        <p:xfrm>
          <a:off x="1073327" y="4792544"/>
          <a:ext cx="7100500" cy="946514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1420100">
                  <a:extLst>
                    <a:ext uri="{9D8B030D-6E8A-4147-A177-3AD203B41FA5}">
                      <a16:colId xmlns:a16="http://schemas.microsoft.com/office/drawing/2014/main" val="1179881616"/>
                    </a:ext>
                  </a:extLst>
                </a:gridCol>
                <a:gridCol w="1420100">
                  <a:extLst>
                    <a:ext uri="{9D8B030D-6E8A-4147-A177-3AD203B41FA5}">
                      <a16:colId xmlns:a16="http://schemas.microsoft.com/office/drawing/2014/main" val="1954586947"/>
                    </a:ext>
                  </a:extLst>
                </a:gridCol>
                <a:gridCol w="1420100">
                  <a:extLst>
                    <a:ext uri="{9D8B030D-6E8A-4147-A177-3AD203B41FA5}">
                      <a16:colId xmlns:a16="http://schemas.microsoft.com/office/drawing/2014/main" val="2698977880"/>
                    </a:ext>
                  </a:extLst>
                </a:gridCol>
                <a:gridCol w="1420100">
                  <a:extLst>
                    <a:ext uri="{9D8B030D-6E8A-4147-A177-3AD203B41FA5}">
                      <a16:colId xmlns:a16="http://schemas.microsoft.com/office/drawing/2014/main" val="1539669562"/>
                    </a:ext>
                  </a:extLst>
                </a:gridCol>
                <a:gridCol w="1420100">
                  <a:extLst>
                    <a:ext uri="{9D8B030D-6E8A-4147-A177-3AD203B41FA5}">
                      <a16:colId xmlns:a16="http://schemas.microsoft.com/office/drawing/2014/main" val="1552830844"/>
                    </a:ext>
                  </a:extLst>
                </a:gridCol>
              </a:tblGrid>
              <a:tr h="946514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CN" sz="2000">
                          <a:solidFill>
                            <a:srgbClr val="FFFFFF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120</a:t>
                      </a:r>
                      <a:endParaRPr sz="2000">
                        <a:solidFill>
                          <a:srgbClr val="FFFFFF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121900" marR="121900" marT="121900" marB="121900" anchor="ctr">
                    <a:lnL w="38100" cap="flat" cmpd="sng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CN" sz="2000">
                          <a:solidFill>
                            <a:srgbClr val="FFFFFF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96</a:t>
                      </a:r>
                      <a:endParaRPr sz="2000">
                        <a:solidFill>
                          <a:srgbClr val="FFFFFF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121900" marR="121900" marT="121900" marB="121900" anchor="ctr">
                    <a:lnL w="38100" cap="flat" cmpd="sng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CN" sz="2000">
                          <a:solidFill>
                            <a:srgbClr val="FFFFFF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98</a:t>
                      </a:r>
                      <a:endParaRPr sz="2000">
                        <a:solidFill>
                          <a:srgbClr val="FFFFFF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121900" marR="121900" marT="121900" marB="121900" anchor="ctr">
                    <a:lnL w="38100" cap="flat" cmpd="sng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CN" sz="2000">
                          <a:solidFill>
                            <a:srgbClr val="FFFFFF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101</a:t>
                      </a:r>
                      <a:endParaRPr sz="2000">
                        <a:solidFill>
                          <a:srgbClr val="FFFFFF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121900" marR="121900" marT="121900" marB="121900" anchor="ctr">
                    <a:lnL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CN" sz="2000">
                          <a:solidFill>
                            <a:srgbClr val="FFFFFF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102</a:t>
                      </a:r>
                      <a:endParaRPr sz="2000">
                        <a:solidFill>
                          <a:srgbClr val="FFFFFF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121900" marR="121900" marT="121900" marB="121900" anchor="ctr">
                    <a:lnL w="38100" cap="flat" cmpd="sng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80155907"/>
                  </a:ext>
                </a:extLst>
              </a:tr>
            </a:tbl>
          </a:graphicData>
        </a:graphic>
      </p:graphicFrame>
      <p:sp>
        <p:nvSpPr>
          <p:cNvPr id="7" name="Down Arrow 6">
            <a:extLst>
              <a:ext uri="{FF2B5EF4-FFF2-40B4-BE49-F238E27FC236}">
                <a16:creationId xmlns:a16="http://schemas.microsoft.com/office/drawing/2014/main" id="{FDA2F03C-1175-E32E-679C-DFFF83096FA3}"/>
              </a:ext>
            </a:extLst>
          </p:cNvPr>
          <p:cNvSpPr/>
          <p:nvPr/>
        </p:nvSpPr>
        <p:spPr>
          <a:xfrm>
            <a:off x="4490597" y="3892556"/>
            <a:ext cx="265960" cy="762000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5979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31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>
              <a:buClr>
                <a:srgbClr val="FFFFFF"/>
              </a:buClr>
            </a:pPr>
            <a:r>
              <a:rPr lang="en-US" sz="2800">
                <a:solidFill>
                  <a:srgbClr val="FFFFFF"/>
                </a:solidFill>
              </a:rPr>
              <a:t>list.append(x): 在列表最后添加新元素</a:t>
            </a:r>
          </a:p>
          <a:p>
            <a:pPr marL="152396" indent="0">
              <a:buClr>
                <a:srgbClr val="FFFFFF"/>
              </a:buClr>
              <a:buNone/>
            </a:pPr>
            <a:endParaRPr lang="en-US" sz="2800">
              <a:solidFill>
                <a:srgbClr val="4CD2E3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D852875-0B90-F341-966E-1870A398CE3D}"/>
              </a:ext>
            </a:extLst>
          </p:cNvPr>
          <p:cNvSpPr txBox="1"/>
          <p:nvPr/>
        </p:nvSpPr>
        <p:spPr>
          <a:xfrm>
            <a:off x="590309" y="902825"/>
            <a:ext cx="35993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/>
              <a:t>列表常见函数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BCA4AC2-9A64-6C44-BBF1-E30BAEEC51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087892"/>
              </p:ext>
            </p:extLst>
          </p:nvPr>
        </p:nvGraphicFramePr>
        <p:xfrm>
          <a:off x="1073327" y="2808055"/>
          <a:ext cx="7100500" cy="946514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1420100">
                  <a:extLst>
                    <a:ext uri="{9D8B030D-6E8A-4147-A177-3AD203B41FA5}">
                      <a16:colId xmlns:a16="http://schemas.microsoft.com/office/drawing/2014/main" val="1179881616"/>
                    </a:ext>
                  </a:extLst>
                </a:gridCol>
                <a:gridCol w="1420100">
                  <a:extLst>
                    <a:ext uri="{9D8B030D-6E8A-4147-A177-3AD203B41FA5}">
                      <a16:colId xmlns:a16="http://schemas.microsoft.com/office/drawing/2014/main" val="1954586947"/>
                    </a:ext>
                  </a:extLst>
                </a:gridCol>
                <a:gridCol w="1420100">
                  <a:extLst>
                    <a:ext uri="{9D8B030D-6E8A-4147-A177-3AD203B41FA5}">
                      <a16:colId xmlns:a16="http://schemas.microsoft.com/office/drawing/2014/main" val="2698977880"/>
                    </a:ext>
                  </a:extLst>
                </a:gridCol>
                <a:gridCol w="1420100">
                  <a:extLst>
                    <a:ext uri="{9D8B030D-6E8A-4147-A177-3AD203B41FA5}">
                      <a16:colId xmlns:a16="http://schemas.microsoft.com/office/drawing/2014/main" val="1539669562"/>
                    </a:ext>
                  </a:extLst>
                </a:gridCol>
                <a:gridCol w="1420100">
                  <a:extLst>
                    <a:ext uri="{9D8B030D-6E8A-4147-A177-3AD203B41FA5}">
                      <a16:colId xmlns:a16="http://schemas.microsoft.com/office/drawing/2014/main" val="1552830844"/>
                    </a:ext>
                  </a:extLst>
                </a:gridCol>
              </a:tblGrid>
              <a:tr h="946514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CN" sz="2000">
                          <a:solidFill>
                            <a:srgbClr val="FFFFFF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87</a:t>
                      </a:r>
                      <a:endParaRPr sz="2000">
                        <a:solidFill>
                          <a:srgbClr val="FFFFFF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121900" marR="121900" marT="121900" marB="121900" anchor="ctr">
                    <a:lnL w="38100" cap="flat" cmpd="sng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CN" sz="2000">
                          <a:solidFill>
                            <a:srgbClr val="FFFFFF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96</a:t>
                      </a:r>
                      <a:endParaRPr lang="en-US" sz="2000">
                        <a:solidFill>
                          <a:srgbClr val="FFFFFF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121900" marR="121900" marT="121900" marB="121900" anchor="ctr">
                    <a:lnL w="38100" cap="flat" cmpd="sng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CN" sz="2000">
                          <a:solidFill>
                            <a:srgbClr val="FFFFFF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98</a:t>
                      </a:r>
                      <a:endParaRPr sz="2000">
                        <a:solidFill>
                          <a:srgbClr val="FFFFFF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121900" marR="121900" marT="121900" marB="121900" anchor="ctr">
                    <a:lnL w="38100" cap="flat" cmpd="sng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CN" sz="2000">
                          <a:solidFill>
                            <a:srgbClr val="FFFFFF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101</a:t>
                      </a:r>
                      <a:endParaRPr sz="2000">
                        <a:solidFill>
                          <a:srgbClr val="FFFFFF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121900" marR="121900" marT="121900" marB="121900" anchor="ctr">
                    <a:lnL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CN" sz="2000">
                          <a:solidFill>
                            <a:srgbClr val="FFFFFF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102</a:t>
                      </a:r>
                      <a:endParaRPr sz="2000">
                        <a:solidFill>
                          <a:srgbClr val="FFFFFF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121900" marR="121900" marT="121900" marB="121900" anchor="ctr">
                    <a:lnL w="38100" cap="flat" cmpd="sng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80155907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35EE6AAA-3BD8-3A48-AD1D-DDEDF69578D3}"/>
              </a:ext>
            </a:extLst>
          </p:cNvPr>
          <p:cNvSpPr txBox="1"/>
          <p:nvPr/>
        </p:nvSpPr>
        <p:spPr>
          <a:xfrm>
            <a:off x="4357617" y="2139114"/>
            <a:ext cx="17383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chemeClr val="accent1">
                    <a:lumMod val="60000"/>
                    <a:lumOff val="40000"/>
                  </a:schemeClr>
                </a:solidFill>
              </a:rPr>
              <a:t>price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E459024-6474-C640-80B6-BDCB9EC21E42}"/>
              </a:ext>
            </a:extLst>
          </p:cNvPr>
          <p:cNvSpPr/>
          <p:nvPr/>
        </p:nvSpPr>
        <p:spPr>
          <a:xfrm>
            <a:off x="5446242" y="4031053"/>
            <a:ext cx="307327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altLang="zh-CN" sz="2400">
                <a:solidFill>
                  <a:schemeClr val="accent1">
                    <a:lumMod val="60000"/>
                    <a:lumOff val="40000"/>
                  </a:schemeClr>
                </a:solidFill>
                <a:latin typeface="Consolas"/>
                <a:ea typeface="Consolas"/>
                <a:cs typeface="Consolas"/>
                <a:sym typeface="Consolas"/>
              </a:rPr>
              <a:t>price.append(130)</a:t>
            </a:r>
            <a:endParaRPr lang="en-US" sz="2400">
              <a:solidFill>
                <a:schemeClr val="accent1">
                  <a:lumMod val="60000"/>
                  <a:lumOff val="40000"/>
                </a:schemeClr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FDF7E1F3-6C18-6833-4E77-310EDBA7B1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0518100"/>
              </p:ext>
            </p:extLst>
          </p:nvPr>
        </p:nvGraphicFramePr>
        <p:xfrm>
          <a:off x="1073326" y="4792544"/>
          <a:ext cx="8486310" cy="946514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1414385">
                  <a:extLst>
                    <a:ext uri="{9D8B030D-6E8A-4147-A177-3AD203B41FA5}">
                      <a16:colId xmlns:a16="http://schemas.microsoft.com/office/drawing/2014/main" val="1179881616"/>
                    </a:ext>
                  </a:extLst>
                </a:gridCol>
                <a:gridCol w="1414385">
                  <a:extLst>
                    <a:ext uri="{9D8B030D-6E8A-4147-A177-3AD203B41FA5}">
                      <a16:colId xmlns:a16="http://schemas.microsoft.com/office/drawing/2014/main" val="1954586947"/>
                    </a:ext>
                  </a:extLst>
                </a:gridCol>
                <a:gridCol w="1414385">
                  <a:extLst>
                    <a:ext uri="{9D8B030D-6E8A-4147-A177-3AD203B41FA5}">
                      <a16:colId xmlns:a16="http://schemas.microsoft.com/office/drawing/2014/main" val="2698977880"/>
                    </a:ext>
                  </a:extLst>
                </a:gridCol>
                <a:gridCol w="1414385">
                  <a:extLst>
                    <a:ext uri="{9D8B030D-6E8A-4147-A177-3AD203B41FA5}">
                      <a16:colId xmlns:a16="http://schemas.microsoft.com/office/drawing/2014/main" val="1539669562"/>
                    </a:ext>
                  </a:extLst>
                </a:gridCol>
                <a:gridCol w="1414385">
                  <a:extLst>
                    <a:ext uri="{9D8B030D-6E8A-4147-A177-3AD203B41FA5}">
                      <a16:colId xmlns:a16="http://schemas.microsoft.com/office/drawing/2014/main" val="1552830844"/>
                    </a:ext>
                  </a:extLst>
                </a:gridCol>
                <a:gridCol w="1414385">
                  <a:extLst>
                    <a:ext uri="{9D8B030D-6E8A-4147-A177-3AD203B41FA5}">
                      <a16:colId xmlns:a16="http://schemas.microsoft.com/office/drawing/2014/main" val="1660069695"/>
                    </a:ext>
                  </a:extLst>
                </a:gridCol>
              </a:tblGrid>
              <a:tr h="946514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CN" sz="2000">
                          <a:solidFill>
                            <a:srgbClr val="FFFFFF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87</a:t>
                      </a:r>
                      <a:endParaRPr sz="2000">
                        <a:solidFill>
                          <a:srgbClr val="FFFFFF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121900" marR="121900" marT="121900" marB="121900" anchor="ctr">
                    <a:lnL w="38100" cap="flat" cmpd="sng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CN" sz="2000">
                          <a:solidFill>
                            <a:srgbClr val="FFFFFF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96</a:t>
                      </a:r>
                      <a:endParaRPr sz="2000">
                        <a:solidFill>
                          <a:srgbClr val="FFFFFF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121900" marR="121900" marT="121900" marB="121900" anchor="ctr">
                    <a:lnL w="38100" cap="flat" cmpd="sng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CN" sz="2000">
                          <a:solidFill>
                            <a:srgbClr val="FFFFFF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98</a:t>
                      </a:r>
                      <a:endParaRPr sz="2000">
                        <a:solidFill>
                          <a:srgbClr val="FFFFFF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121900" marR="121900" marT="121900" marB="121900" anchor="ctr">
                    <a:lnL w="38100" cap="flat" cmpd="sng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CN" sz="2000">
                          <a:solidFill>
                            <a:srgbClr val="FFFFFF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101</a:t>
                      </a:r>
                      <a:endParaRPr sz="2000">
                        <a:solidFill>
                          <a:srgbClr val="FFFFFF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121900" marR="121900" marT="121900" marB="121900" anchor="ctr">
                    <a:lnL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CN" sz="2000">
                          <a:solidFill>
                            <a:srgbClr val="FFFFFF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102</a:t>
                      </a:r>
                      <a:endParaRPr sz="2000">
                        <a:solidFill>
                          <a:srgbClr val="FFFFFF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121900" marR="121900" marT="121900" marB="121900" anchor="ctr">
                    <a:lnL w="38100" cap="flat" cmpd="sng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>
                          <a:solidFill>
                            <a:srgbClr val="FFFFFF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130</a:t>
                      </a:r>
                      <a:endParaRPr sz="2000">
                        <a:solidFill>
                          <a:srgbClr val="FFFFFF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121900" marR="121900" marT="121900" marB="121900" anchor="ctr">
                    <a:lnL w="38100" cap="flat" cmpd="sng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80155907"/>
                  </a:ext>
                </a:extLst>
              </a:tr>
            </a:tbl>
          </a:graphicData>
        </a:graphic>
      </p:graphicFrame>
      <p:sp>
        <p:nvSpPr>
          <p:cNvPr id="7" name="Down Arrow 6">
            <a:extLst>
              <a:ext uri="{FF2B5EF4-FFF2-40B4-BE49-F238E27FC236}">
                <a16:creationId xmlns:a16="http://schemas.microsoft.com/office/drawing/2014/main" id="{FDA2F03C-1175-E32E-679C-DFFF83096FA3}"/>
              </a:ext>
            </a:extLst>
          </p:cNvPr>
          <p:cNvSpPr/>
          <p:nvPr/>
        </p:nvSpPr>
        <p:spPr>
          <a:xfrm>
            <a:off x="4490597" y="3892556"/>
            <a:ext cx="265960" cy="762000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1309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31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>
              <a:buClr>
                <a:srgbClr val="FFFFFF"/>
              </a:buClr>
            </a:pPr>
            <a:r>
              <a:rPr lang="en-US" sz="2800">
                <a:solidFill>
                  <a:srgbClr val="FFFFFF"/>
                </a:solidFill>
              </a:rPr>
              <a:t>list.insert(i, x)</a:t>
            </a:r>
            <a:r>
              <a:rPr lang="zh-CN" altLang="en-US" sz="2800">
                <a:solidFill>
                  <a:srgbClr val="FFFFFF"/>
                </a:solidFill>
              </a:rPr>
              <a:t>：在列表位置</a:t>
            </a:r>
            <a:r>
              <a:rPr lang="en-US" altLang="zh-CN" sz="2800">
                <a:solidFill>
                  <a:srgbClr val="FFFFFF"/>
                </a:solidFill>
              </a:rPr>
              <a:t>i</a:t>
            </a:r>
            <a:r>
              <a:rPr lang="zh-CN" altLang="en-US" sz="2800">
                <a:solidFill>
                  <a:srgbClr val="FFFFFF"/>
                </a:solidFill>
              </a:rPr>
              <a:t>处插入新元素</a:t>
            </a:r>
            <a:endParaRPr lang="en-US" sz="2800">
              <a:solidFill>
                <a:srgbClr val="FFFFFF"/>
              </a:solidFill>
            </a:endParaRPr>
          </a:p>
          <a:p>
            <a:pPr marL="152396" indent="0">
              <a:buClr>
                <a:srgbClr val="FFFFFF"/>
              </a:buClr>
              <a:buNone/>
            </a:pPr>
            <a:endParaRPr lang="en-US" sz="2800">
              <a:solidFill>
                <a:srgbClr val="4CD2E3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D852875-0B90-F341-966E-1870A398CE3D}"/>
              </a:ext>
            </a:extLst>
          </p:cNvPr>
          <p:cNvSpPr txBox="1"/>
          <p:nvPr/>
        </p:nvSpPr>
        <p:spPr>
          <a:xfrm>
            <a:off x="590309" y="902825"/>
            <a:ext cx="35993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/>
              <a:t>列表常见函数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BCA4AC2-9A64-6C44-BBF1-E30BAEEC51D4}"/>
              </a:ext>
            </a:extLst>
          </p:cNvPr>
          <p:cNvGraphicFramePr>
            <a:graphicFrameLocks noGrp="1"/>
          </p:cNvGraphicFramePr>
          <p:nvPr/>
        </p:nvGraphicFramePr>
        <p:xfrm>
          <a:off x="1073327" y="2808055"/>
          <a:ext cx="7100500" cy="946514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1420100">
                  <a:extLst>
                    <a:ext uri="{9D8B030D-6E8A-4147-A177-3AD203B41FA5}">
                      <a16:colId xmlns:a16="http://schemas.microsoft.com/office/drawing/2014/main" val="1179881616"/>
                    </a:ext>
                  </a:extLst>
                </a:gridCol>
                <a:gridCol w="1420100">
                  <a:extLst>
                    <a:ext uri="{9D8B030D-6E8A-4147-A177-3AD203B41FA5}">
                      <a16:colId xmlns:a16="http://schemas.microsoft.com/office/drawing/2014/main" val="1954586947"/>
                    </a:ext>
                  </a:extLst>
                </a:gridCol>
                <a:gridCol w="1420100">
                  <a:extLst>
                    <a:ext uri="{9D8B030D-6E8A-4147-A177-3AD203B41FA5}">
                      <a16:colId xmlns:a16="http://schemas.microsoft.com/office/drawing/2014/main" val="2698977880"/>
                    </a:ext>
                  </a:extLst>
                </a:gridCol>
                <a:gridCol w="1420100">
                  <a:extLst>
                    <a:ext uri="{9D8B030D-6E8A-4147-A177-3AD203B41FA5}">
                      <a16:colId xmlns:a16="http://schemas.microsoft.com/office/drawing/2014/main" val="1539669562"/>
                    </a:ext>
                  </a:extLst>
                </a:gridCol>
                <a:gridCol w="1420100">
                  <a:extLst>
                    <a:ext uri="{9D8B030D-6E8A-4147-A177-3AD203B41FA5}">
                      <a16:colId xmlns:a16="http://schemas.microsoft.com/office/drawing/2014/main" val="1552830844"/>
                    </a:ext>
                  </a:extLst>
                </a:gridCol>
              </a:tblGrid>
              <a:tr h="946514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CN" sz="2000">
                          <a:solidFill>
                            <a:srgbClr val="FFFFFF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87</a:t>
                      </a:r>
                      <a:endParaRPr sz="2000">
                        <a:solidFill>
                          <a:srgbClr val="FFFFFF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121900" marR="121900" marT="121900" marB="121900" anchor="ctr">
                    <a:lnL w="38100" cap="flat" cmpd="sng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CN" sz="2000">
                          <a:solidFill>
                            <a:srgbClr val="FFFFFF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96</a:t>
                      </a:r>
                      <a:endParaRPr lang="en-US" sz="2000">
                        <a:solidFill>
                          <a:srgbClr val="FFFFFF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121900" marR="121900" marT="121900" marB="121900" anchor="ctr">
                    <a:lnL w="38100" cap="flat" cmpd="sng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CN" sz="2000">
                          <a:solidFill>
                            <a:srgbClr val="FFFFFF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98</a:t>
                      </a:r>
                      <a:endParaRPr sz="2000">
                        <a:solidFill>
                          <a:srgbClr val="FFFFFF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121900" marR="121900" marT="121900" marB="121900" anchor="ctr">
                    <a:lnL w="38100" cap="flat" cmpd="sng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CN" sz="2000">
                          <a:solidFill>
                            <a:srgbClr val="FFFFFF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101</a:t>
                      </a:r>
                      <a:endParaRPr sz="2000">
                        <a:solidFill>
                          <a:srgbClr val="FFFFFF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121900" marR="121900" marT="121900" marB="121900" anchor="ctr">
                    <a:lnL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CN" sz="2000">
                          <a:solidFill>
                            <a:srgbClr val="FFFFFF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102</a:t>
                      </a:r>
                      <a:endParaRPr sz="2000">
                        <a:solidFill>
                          <a:srgbClr val="FFFFFF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121900" marR="121900" marT="121900" marB="121900" anchor="ctr">
                    <a:lnL w="38100" cap="flat" cmpd="sng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80155907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35EE6AAA-3BD8-3A48-AD1D-DDEDF69578D3}"/>
              </a:ext>
            </a:extLst>
          </p:cNvPr>
          <p:cNvSpPr txBox="1"/>
          <p:nvPr/>
        </p:nvSpPr>
        <p:spPr>
          <a:xfrm>
            <a:off x="4357617" y="2139114"/>
            <a:ext cx="17383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chemeClr val="accent1">
                    <a:lumMod val="60000"/>
                    <a:lumOff val="40000"/>
                  </a:schemeClr>
                </a:solidFill>
              </a:rPr>
              <a:t>price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E459024-6474-C640-80B6-BDCB9EC21E42}"/>
              </a:ext>
            </a:extLst>
          </p:cNvPr>
          <p:cNvSpPr/>
          <p:nvPr/>
        </p:nvSpPr>
        <p:spPr>
          <a:xfrm>
            <a:off x="5361284" y="4031053"/>
            <a:ext cx="32431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altLang="zh-CN" sz="2400">
                <a:solidFill>
                  <a:schemeClr val="accent1">
                    <a:lumMod val="60000"/>
                    <a:lumOff val="40000"/>
                  </a:schemeClr>
                </a:solidFill>
                <a:latin typeface="Consolas"/>
                <a:ea typeface="Consolas"/>
                <a:cs typeface="Consolas"/>
                <a:sym typeface="Consolas"/>
              </a:rPr>
              <a:t>price.insert(2,76)</a:t>
            </a:r>
            <a:endParaRPr lang="en-US" sz="2400">
              <a:solidFill>
                <a:schemeClr val="accent1">
                  <a:lumMod val="60000"/>
                  <a:lumOff val="40000"/>
                </a:schemeClr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FDF7E1F3-6C18-6833-4E77-310EDBA7B1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64690"/>
              </p:ext>
            </p:extLst>
          </p:nvPr>
        </p:nvGraphicFramePr>
        <p:xfrm>
          <a:off x="1073324" y="4792544"/>
          <a:ext cx="8527878" cy="946514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1421313">
                  <a:extLst>
                    <a:ext uri="{9D8B030D-6E8A-4147-A177-3AD203B41FA5}">
                      <a16:colId xmlns:a16="http://schemas.microsoft.com/office/drawing/2014/main" val="1179881616"/>
                    </a:ext>
                  </a:extLst>
                </a:gridCol>
                <a:gridCol w="1421313">
                  <a:extLst>
                    <a:ext uri="{9D8B030D-6E8A-4147-A177-3AD203B41FA5}">
                      <a16:colId xmlns:a16="http://schemas.microsoft.com/office/drawing/2014/main" val="1954586947"/>
                    </a:ext>
                  </a:extLst>
                </a:gridCol>
                <a:gridCol w="1421313">
                  <a:extLst>
                    <a:ext uri="{9D8B030D-6E8A-4147-A177-3AD203B41FA5}">
                      <a16:colId xmlns:a16="http://schemas.microsoft.com/office/drawing/2014/main" val="3766535363"/>
                    </a:ext>
                  </a:extLst>
                </a:gridCol>
                <a:gridCol w="1421313">
                  <a:extLst>
                    <a:ext uri="{9D8B030D-6E8A-4147-A177-3AD203B41FA5}">
                      <a16:colId xmlns:a16="http://schemas.microsoft.com/office/drawing/2014/main" val="2698977880"/>
                    </a:ext>
                  </a:extLst>
                </a:gridCol>
                <a:gridCol w="1421313">
                  <a:extLst>
                    <a:ext uri="{9D8B030D-6E8A-4147-A177-3AD203B41FA5}">
                      <a16:colId xmlns:a16="http://schemas.microsoft.com/office/drawing/2014/main" val="1539669562"/>
                    </a:ext>
                  </a:extLst>
                </a:gridCol>
                <a:gridCol w="1421313">
                  <a:extLst>
                    <a:ext uri="{9D8B030D-6E8A-4147-A177-3AD203B41FA5}">
                      <a16:colId xmlns:a16="http://schemas.microsoft.com/office/drawing/2014/main" val="1552830844"/>
                    </a:ext>
                  </a:extLst>
                </a:gridCol>
              </a:tblGrid>
              <a:tr h="946514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CN" sz="2000">
                          <a:solidFill>
                            <a:srgbClr val="FFFFFF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87</a:t>
                      </a:r>
                      <a:endParaRPr sz="2000">
                        <a:solidFill>
                          <a:srgbClr val="FFFFFF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121900" marR="121900" marT="121900" marB="121900" anchor="ctr">
                    <a:lnL w="38100" cap="flat" cmpd="sng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CN" sz="2000">
                          <a:solidFill>
                            <a:srgbClr val="FFFFFF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96</a:t>
                      </a:r>
                      <a:endParaRPr sz="2000">
                        <a:solidFill>
                          <a:srgbClr val="FFFFFF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121900" marR="121900" marT="121900" marB="121900" anchor="ctr">
                    <a:lnL w="38100" cap="flat" cmpd="sng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>
                          <a:solidFill>
                            <a:srgbClr val="FFFFFF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76</a:t>
                      </a:r>
                      <a:endParaRPr sz="2000">
                        <a:solidFill>
                          <a:srgbClr val="FFFFFF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121900" marR="121900" marT="121900" marB="121900" anchor="ctr">
                    <a:lnL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CN" sz="2000">
                          <a:solidFill>
                            <a:srgbClr val="FFFFFF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98</a:t>
                      </a:r>
                      <a:endParaRPr sz="2000">
                        <a:solidFill>
                          <a:srgbClr val="FFFFFF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121900" marR="121900" marT="121900" marB="121900" anchor="ctr">
                    <a:lnL w="38100" cap="flat" cmpd="sng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CN" sz="2000">
                          <a:solidFill>
                            <a:srgbClr val="FFFFFF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101</a:t>
                      </a:r>
                      <a:endParaRPr sz="2000">
                        <a:solidFill>
                          <a:srgbClr val="FFFFFF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121900" marR="121900" marT="121900" marB="121900" anchor="ctr">
                    <a:lnL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CN" sz="2000">
                          <a:solidFill>
                            <a:srgbClr val="FFFFFF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102</a:t>
                      </a:r>
                      <a:endParaRPr sz="2000">
                        <a:solidFill>
                          <a:srgbClr val="FFFFFF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121900" marR="121900" marT="121900" marB="121900" anchor="ctr">
                    <a:lnL w="38100" cap="flat" cmpd="sng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80155907"/>
                  </a:ext>
                </a:extLst>
              </a:tr>
            </a:tbl>
          </a:graphicData>
        </a:graphic>
      </p:graphicFrame>
      <p:sp>
        <p:nvSpPr>
          <p:cNvPr id="7" name="Down Arrow 6">
            <a:extLst>
              <a:ext uri="{FF2B5EF4-FFF2-40B4-BE49-F238E27FC236}">
                <a16:creationId xmlns:a16="http://schemas.microsoft.com/office/drawing/2014/main" id="{FDA2F03C-1175-E32E-679C-DFFF83096FA3}"/>
              </a:ext>
            </a:extLst>
          </p:cNvPr>
          <p:cNvSpPr/>
          <p:nvPr/>
        </p:nvSpPr>
        <p:spPr>
          <a:xfrm>
            <a:off x="4490597" y="3892556"/>
            <a:ext cx="265960" cy="762000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7137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31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>
              <a:buClr>
                <a:srgbClr val="FFFFFF"/>
              </a:buClr>
            </a:pPr>
            <a:r>
              <a:rPr lang="en-US" sz="2800">
                <a:solidFill>
                  <a:srgbClr val="FFFFFF"/>
                </a:solidFill>
              </a:rPr>
              <a:t>list.remove(x)</a:t>
            </a:r>
            <a:r>
              <a:rPr lang="zh-CN" altLang="en-US" sz="2800">
                <a:solidFill>
                  <a:srgbClr val="FFFFFF"/>
                </a:solidFill>
              </a:rPr>
              <a:t>：删除列表的指定元素，有多个则只删除第一个</a:t>
            </a:r>
            <a:endParaRPr lang="en-US" sz="2800">
              <a:solidFill>
                <a:srgbClr val="FFFFFF"/>
              </a:solidFill>
            </a:endParaRPr>
          </a:p>
          <a:p>
            <a:pPr marL="152396" indent="0">
              <a:buClr>
                <a:srgbClr val="FFFFFF"/>
              </a:buClr>
              <a:buNone/>
            </a:pPr>
            <a:endParaRPr lang="en-US" sz="2800">
              <a:solidFill>
                <a:srgbClr val="4CD2E3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D852875-0B90-F341-966E-1870A398CE3D}"/>
              </a:ext>
            </a:extLst>
          </p:cNvPr>
          <p:cNvSpPr txBox="1"/>
          <p:nvPr/>
        </p:nvSpPr>
        <p:spPr>
          <a:xfrm>
            <a:off x="590309" y="902825"/>
            <a:ext cx="35993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/>
              <a:t>列表常见函数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BCA4AC2-9A64-6C44-BBF1-E30BAEEC51D4}"/>
              </a:ext>
            </a:extLst>
          </p:cNvPr>
          <p:cNvGraphicFramePr>
            <a:graphicFrameLocks noGrp="1"/>
          </p:cNvGraphicFramePr>
          <p:nvPr/>
        </p:nvGraphicFramePr>
        <p:xfrm>
          <a:off x="1073327" y="2808055"/>
          <a:ext cx="7100500" cy="946514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1420100">
                  <a:extLst>
                    <a:ext uri="{9D8B030D-6E8A-4147-A177-3AD203B41FA5}">
                      <a16:colId xmlns:a16="http://schemas.microsoft.com/office/drawing/2014/main" val="1179881616"/>
                    </a:ext>
                  </a:extLst>
                </a:gridCol>
                <a:gridCol w="1420100">
                  <a:extLst>
                    <a:ext uri="{9D8B030D-6E8A-4147-A177-3AD203B41FA5}">
                      <a16:colId xmlns:a16="http://schemas.microsoft.com/office/drawing/2014/main" val="1954586947"/>
                    </a:ext>
                  </a:extLst>
                </a:gridCol>
                <a:gridCol w="1420100">
                  <a:extLst>
                    <a:ext uri="{9D8B030D-6E8A-4147-A177-3AD203B41FA5}">
                      <a16:colId xmlns:a16="http://schemas.microsoft.com/office/drawing/2014/main" val="2698977880"/>
                    </a:ext>
                  </a:extLst>
                </a:gridCol>
                <a:gridCol w="1420100">
                  <a:extLst>
                    <a:ext uri="{9D8B030D-6E8A-4147-A177-3AD203B41FA5}">
                      <a16:colId xmlns:a16="http://schemas.microsoft.com/office/drawing/2014/main" val="1539669562"/>
                    </a:ext>
                  </a:extLst>
                </a:gridCol>
                <a:gridCol w="1420100">
                  <a:extLst>
                    <a:ext uri="{9D8B030D-6E8A-4147-A177-3AD203B41FA5}">
                      <a16:colId xmlns:a16="http://schemas.microsoft.com/office/drawing/2014/main" val="1552830844"/>
                    </a:ext>
                  </a:extLst>
                </a:gridCol>
              </a:tblGrid>
              <a:tr h="946514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CN" sz="2000">
                          <a:solidFill>
                            <a:srgbClr val="FFFFFF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87</a:t>
                      </a:r>
                      <a:endParaRPr sz="2000">
                        <a:solidFill>
                          <a:srgbClr val="FFFFFF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121900" marR="121900" marT="121900" marB="121900" anchor="ctr">
                    <a:lnL w="38100" cap="flat" cmpd="sng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CN" sz="2000">
                          <a:solidFill>
                            <a:srgbClr val="FFFFFF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96</a:t>
                      </a:r>
                      <a:endParaRPr lang="en-US" sz="2000">
                        <a:solidFill>
                          <a:srgbClr val="FFFFFF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121900" marR="121900" marT="121900" marB="121900" anchor="ctr">
                    <a:lnL w="38100" cap="flat" cmpd="sng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CN" sz="2000">
                          <a:solidFill>
                            <a:srgbClr val="FFFFFF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98</a:t>
                      </a:r>
                      <a:endParaRPr sz="2000">
                        <a:solidFill>
                          <a:srgbClr val="FFFFFF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121900" marR="121900" marT="121900" marB="121900" anchor="ctr">
                    <a:lnL w="38100" cap="flat" cmpd="sng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CN" sz="2000">
                          <a:solidFill>
                            <a:srgbClr val="FFFFFF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101</a:t>
                      </a:r>
                      <a:endParaRPr sz="2000">
                        <a:solidFill>
                          <a:srgbClr val="FFFFFF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121900" marR="121900" marT="121900" marB="121900" anchor="ctr">
                    <a:lnL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CN" sz="2000">
                          <a:solidFill>
                            <a:srgbClr val="FFFFFF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102</a:t>
                      </a:r>
                      <a:endParaRPr sz="2000">
                        <a:solidFill>
                          <a:srgbClr val="FFFFFF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121900" marR="121900" marT="121900" marB="121900" anchor="ctr">
                    <a:lnL w="38100" cap="flat" cmpd="sng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80155907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35EE6AAA-3BD8-3A48-AD1D-DDEDF69578D3}"/>
              </a:ext>
            </a:extLst>
          </p:cNvPr>
          <p:cNvSpPr txBox="1"/>
          <p:nvPr/>
        </p:nvSpPr>
        <p:spPr>
          <a:xfrm>
            <a:off x="4357617" y="2139114"/>
            <a:ext cx="17383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chemeClr val="accent1">
                    <a:lumMod val="60000"/>
                    <a:lumOff val="40000"/>
                  </a:schemeClr>
                </a:solidFill>
              </a:rPr>
              <a:t>price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E459024-6474-C640-80B6-BDCB9EC21E42}"/>
              </a:ext>
            </a:extLst>
          </p:cNvPr>
          <p:cNvSpPr/>
          <p:nvPr/>
        </p:nvSpPr>
        <p:spPr>
          <a:xfrm>
            <a:off x="5446245" y="4031053"/>
            <a:ext cx="307327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altLang="zh-CN" sz="2400">
                <a:solidFill>
                  <a:schemeClr val="accent1">
                    <a:lumMod val="60000"/>
                    <a:lumOff val="40000"/>
                  </a:schemeClr>
                </a:solidFill>
                <a:latin typeface="Consolas"/>
                <a:ea typeface="Consolas"/>
                <a:cs typeface="Consolas"/>
                <a:sym typeface="Consolas"/>
              </a:rPr>
              <a:t>price.remove(101)</a:t>
            </a:r>
            <a:endParaRPr lang="en-US" sz="2400">
              <a:solidFill>
                <a:schemeClr val="accent1">
                  <a:lumMod val="60000"/>
                  <a:lumOff val="40000"/>
                </a:schemeClr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FDF7E1F3-6C18-6833-4E77-310EDBA7B1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003419"/>
              </p:ext>
            </p:extLst>
          </p:nvPr>
        </p:nvGraphicFramePr>
        <p:xfrm>
          <a:off x="1073324" y="4792544"/>
          <a:ext cx="5685252" cy="946514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1421313">
                  <a:extLst>
                    <a:ext uri="{9D8B030D-6E8A-4147-A177-3AD203B41FA5}">
                      <a16:colId xmlns:a16="http://schemas.microsoft.com/office/drawing/2014/main" val="1179881616"/>
                    </a:ext>
                  </a:extLst>
                </a:gridCol>
                <a:gridCol w="1421313">
                  <a:extLst>
                    <a:ext uri="{9D8B030D-6E8A-4147-A177-3AD203B41FA5}">
                      <a16:colId xmlns:a16="http://schemas.microsoft.com/office/drawing/2014/main" val="1954586947"/>
                    </a:ext>
                  </a:extLst>
                </a:gridCol>
                <a:gridCol w="1421313">
                  <a:extLst>
                    <a:ext uri="{9D8B030D-6E8A-4147-A177-3AD203B41FA5}">
                      <a16:colId xmlns:a16="http://schemas.microsoft.com/office/drawing/2014/main" val="2698977880"/>
                    </a:ext>
                  </a:extLst>
                </a:gridCol>
                <a:gridCol w="1421313">
                  <a:extLst>
                    <a:ext uri="{9D8B030D-6E8A-4147-A177-3AD203B41FA5}">
                      <a16:colId xmlns:a16="http://schemas.microsoft.com/office/drawing/2014/main" val="1552830844"/>
                    </a:ext>
                  </a:extLst>
                </a:gridCol>
              </a:tblGrid>
              <a:tr h="946514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CN" sz="2000">
                          <a:solidFill>
                            <a:srgbClr val="FFFFFF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87</a:t>
                      </a:r>
                      <a:endParaRPr sz="2000">
                        <a:solidFill>
                          <a:srgbClr val="FFFFFF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121900" marR="121900" marT="121900" marB="121900" anchor="ctr">
                    <a:lnL w="38100" cap="flat" cmpd="sng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CN" sz="2000">
                          <a:solidFill>
                            <a:srgbClr val="FFFFFF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96</a:t>
                      </a:r>
                      <a:endParaRPr sz="2000">
                        <a:solidFill>
                          <a:srgbClr val="FFFFFF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121900" marR="121900" marT="121900" marB="121900" anchor="ctr">
                    <a:lnL w="38100" cap="flat" cmpd="sng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CN" sz="2000">
                          <a:solidFill>
                            <a:srgbClr val="FFFFFF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98</a:t>
                      </a:r>
                      <a:endParaRPr sz="2000">
                        <a:solidFill>
                          <a:srgbClr val="FFFFFF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121900" marR="121900" marT="121900" marB="121900" anchor="ctr">
                    <a:lnL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CN" sz="2000">
                          <a:solidFill>
                            <a:srgbClr val="FFFFFF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102</a:t>
                      </a:r>
                      <a:endParaRPr sz="2000">
                        <a:solidFill>
                          <a:srgbClr val="FFFFFF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121900" marR="121900" marT="121900" marB="121900" anchor="ctr">
                    <a:lnL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80155907"/>
                  </a:ext>
                </a:extLst>
              </a:tr>
            </a:tbl>
          </a:graphicData>
        </a:graphic>
      </p:graphicFrame>
      <p:sp>
        <p:nvSpPr>
          <p:cNvPr id="7" name="Down Arrow 6">
            <a:extLst>
              <a:ext uri="{FF2B5EF4-FFF2-40B4-BE49-F238E27FC236}">
                <a16:creationId xmlns:a16="http://schemas.microsoft.com/office/drawing/2014/main" id="{FDA2F03C-1175-E32E-679C-DFFF83096FA3}"/>
              </a:ext>
            </a:extLst>
          </p:cNvPr>
          <p:cNvSpPr/>
          <p:nvPr/>
        </p:nvSpPr>
        <p:spPr>
          <a:xfrm>
            <a:off x="4490597" y="3892556"/>
            <a:ext cx="265960" cy="762000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076308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Dark">
  <a:themeElements>
    <a:clrScheme name="Simple Dark">
      <a:dk1>
        <a:srgbClr val="FFFFFF"/>
      </a:dk1>
      <a:lt1>
        <a:srgbClr val="212121"/>
      </a:lt1>
      <a:dk2>
        <a:srgbClr val="303030"/>
      </a:dk2>
      <a:lt2>
        <a:srgbClr val="ADADAD"/>
      </a:lt2>
      <a:accent1>
        <a:srgbClr val="009688"/>
      </a:accent1>
      <a:accent2>
        <a:srgbClr val="EEEEEE"/>
      </a:accent2>
      <a:accent3>
        <a:srgbClr val="78909C"/>
      </a:accent3>
      <a:accent4>
        <a:srgbClr val="FFAB40"/>
      </a:accent4>
      <a:accent5>
        <a:srgbClr val="4DD0E1"/>
      </a:accent5>
      <a:accent6>
        <a:srgbClr val="EEFF41"/>
      </a:accent6>
      <a:hlink>
        <a:srgbClr val="4DD0E1"/>
      </a:hlink>
      <a:folHlink>
        <a:srgbClr val="4DD0E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6996</TotalTime>
  <Words>1106</Words>
  <Application>Microsoft Macintosh PowerPoint</Application>
  <PresentationFormat>宽屏</PresentationFormat>
  <Paragraphs>217</Paragraphs>
  <Slides>22</Slides>
  <Notes>8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22</vt:i4>
      </vt:variant>
    </vt:vector>
  </HeadingPairs>
  <TitlesOfParts>
    <vt:vector size="27" baseType="lpstr">
      <vt:lpstr>Arial</vt:lpstr>
      <vt:lpstr>Calibri</vt:lpstr>
      <vt:lpstr>Consolas</vt:lpstr>
      <vt:lpstr>Menlo</vt:lpstr>
      <vt:lpstr>Simple Dark</vt:lpstr>
      <vt:lpstr>PowerPoint 演示文稿</vt:lpstr>
      <vt:lpstr>PowerPoint 演示文稿</vt:lpstr>
      <vt:lpstr>信息技术 第十一讲 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THAT’S ALL FOR TODAY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Tong Hu</dc:creator>
  <cp:lastModifiedBy>Tong Hu</cp:lastModifiedBy>
  <cp:revision>76</cp:revision>
  <dcterms:created xsi:type="dcterms:W3CDTF">2020-08-26T00:26:03Z</dcterms:created>
  <dcterms:modified xsi:type="dcterms:W3CDTF">2023-11-24T00:41:32Z</dcterms:modified>
</cp:coreProperties>
</file>